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3" r:id="rId1"/>
    <p:sldMasterId id="2147483734" r:id="rId2"/>
    <p:sldMasterId id="2147484466" r:id="rId3"/>
    <p:sldMasterId id="2147484481" r:id="rId4"/>
  </p:sldMasterIdLst>
  <p:notesMasterIdLst>
    <p:notesMasterId r:id="rId41"/>
  </p:notesMasterIdLst>
  <p:handoutMasterIdLst>
    <p:handoutMasterId r:id="rId42"/>
  </p:handoutMasterIdLst>
  <p:sldIdLst>
    <p:sldId id="258" r:id="rId5"/>
    <p:sldId id="890" r:id="rId6"/>
    <p:sldId id="1105" r:id="rId7"/>
    <p:sldId id="1106" r:id="rId8"/>
    <p:sldId id="905" r:id="rId9"/>
    <p:sldId id="912" r:id="rId10"/>
    <p:sldId id="1085" r:id="rId11"/>
    <p:sldId id="1081" r:id="rId12"/>
    <p:sldId id="1082" r:id="rId13"/>
    <p:sldId id="1103" r:id="rId14"/>
    <p:sldId id="1083" r:id="rId15"/>
    <p:sldId id="1079" r:id="rId16"/>
    <p:sldId id="1093" r:id="rId17"/>
    <p:sldId id="1095" r:id="rId18"/>
    <p:sldId id="1094" r:id="rId19"/>
    <p:sldId id="1090" r:id="rId20"/>
    <p:sldId id="1102" r:id="rId21"/>
    <p:sldId id="913" r:id="rId22"/>
    <p:sldId id="915" r:id="rId23"/>
    <p:sldId id="914" r:id="rId24"/>
    <p:sldId id="1096" r:id="rId25"/>
    <p:sldId id="1078" r:id="rId26"/>
    <p:sldId id="916" r:id="rId27"/>
    <p:sldId id="917" r:id="rId28"/>
    <p:sldId id="892" r:id="rId29"/>
    <p:sldId id="893" r:id="rId30"/>
    <p:sldId id="894" r:id="rId31"/>
    <p:sldId id="896" r:id="rId32"/>
    <p:sldId id="1097" r:id="rId33"/>
    <p:sldId id="899" r:id="rId34"/>
    <p:sldId id="901" r:id="rId35"/>
    <p:sldId id="1080" r:id="rId36"/>
    <p:sldId id="1104" r:id="rId37"/>
    <p:sldId id="1087" r:id="rId38"/>
    <p:sldId id="1088" r:id="rId39"/>
    <p:sldId id="1098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500" kern="1200">
        <a:solidFill>
          <a:schemeClr val="bg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CCECFF"/>
    <a:srgbClr val="BBD9F7"/>
    <a:srgbClr val="516FA7"/>
    <a:srgbClr val="CC0000"/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0" autoAdjust="0"/>
    <p:restoredTop sz="99822" autoAdjust="0"/>
  </p:normalViewPr>
  <p:slideViewPr>
    <p:cSldViewPr>
      <p:cViewPr varScale="1">
        <p:scale>
          <a:sx n="86" d="100"/>
          <a:sy n="86" d="100"/>
        </p:scale>
        <p:origin x="1243" y="48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205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B3C78687-E2D0-420B-8E12-6DD6F1FBD893}" type="datetime1">
              <a:rPr lang="zh-CN" altLang="en-US"/>
              <a:pPr>
                <a:defRPr/>
              </a:pPr>
              <a:t>2022-8-21</a:t>
            </a:fld>
            <a:endParaRPr lang="en-US" altLang="zh-CN"/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417BBA2-AC8F-4D4C-9DA3-23C985A746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66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DC98858-643D-4AC6-8CA5-277125116186}" type="datetime1">
              <a:rPr lang="zh-CN" altLang="en-US"/>
              <a:pPr>
                <a:defRPr/>
              </a:pPr>
              <a:t>2022-8-21</a:t>
            </a:fld>
            <a:endParaRPr lang="en-US" altLang="zh-CN"/>
          </a:p>
        </p:txBody>
      </p:sp>
      <p:sp>
        <p:nvSpPr>
          <p:cNvPr id="819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CBBCE7D-1FE2-46CB-9281-68A081FB32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45057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C955ADCB-B7F1-4DE0-AF7C-705C406964E6}" type="datetime1">
              <a:rPr lang="zh-CN" altLang="en-US" sz="12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2022-8-21</a:t>
            </a:fld>
            <a:endParaRPr lang="en-US" altLang="zh-CN" sz="120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3201B838-2B9A-4D60-AB5A-161F9A642ECD}" type="slidenum">
              <a:rPr lang="zh-CN" altLang="en-US" sz="12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</a:t>
            </a:fld>
            <a:endParaRPr lang="en-US" altLang="zh-CN" sz="120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0285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D8D62-8F27-40E3-AB52-80AF3AC22AC4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D0051-5786-4E5F-8ADA-19F6C3E909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96995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339A2-2A77-434B-8808-3A079B681D92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7B13B-652B-44C7-B77A-570F585BB9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472298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D96A-2C33-46BF-A327-38E088E477B9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CDCF2-D780-464A-AE70-9CC65ED382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137175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6450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7046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2B4AD-4435-48BD-AAF8-E253366512AD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97D1-A3CA-46F9-8FBB-4E38B4DF48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95273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B134F-15AD-4479-ABC9-55E93EF34242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F1A29-4F3A-4400-9345-471454320A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87435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7496E-0F43-4FAB-AEF4-9170418B6A43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D81EB-21E1-47D7-80F8-F02152F02A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35165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C9CAB-6568-439E-9CC1-CC53313151B4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AC249-F1B6-4E82-822C-ED8C4E5167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83643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C5420-066C-4CDD-9964-48EBD556920F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73269-4C6B-42A3-A4BB-BF2811F142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07331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C12F5-E395-4D1D-817D-15572B3F4325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3AEDA-79C8-4967-B82F-177627314B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993972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25080-E866-47CE-856B-D90ED1BB425C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B4F16-3597-4596-BE7C-2029421A62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727218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FF9ED-966F-41A4-9BCD-0E47C1D53627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26A2E-7660-4A2D-9BD8-A63C198C47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885537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67833-A553-4A45-A102-B978C30E604F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0B44F-8EBB-4961-A73C-87056AC8E7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697101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20913-941F-4EEB-B560-A86C83DF6CA4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AA12B-7CA0-45B1-99EF-7656FC1645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7222907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26663-6A56-4957-860E-28E1C5D8B180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AC880-3720-4C59-9DD5-260E1DFA74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765336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C6BD1-1F57-409A-84B0-C02FE6359AFE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09D1F-0789-49F3-BE51-05837142CD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798670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627313" y="260350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smtClean="0">
                <a:solidFill>
                  <a:srgbClr val="F7F7F7"/>
                </a:solidFill>
                <a:ea typeface="楷体_GB2312" pitchFamily="49" charset="-122"/>
              </a:rPr>
              <a:t>计算机与信息学院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0" y="6640513"/>
            <a:ext cx="9144000" cy="2444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0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河海大学计算机与信息学院计算机科学与技术系 </a:t>
            </a:r>
            <a:endParaRPr kumimoji="1" lang="en-US" altLang="zh-CN" sz="10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Picture 15" descr="邓体字徽（白色透明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22320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2122794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332656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590800"/>
            <a:ext cx="80010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935941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7966579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41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6029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E3CC7-1491-44CD-A605-9E9EEC21A216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ED86F-E30F-45AC-8E9C-864C68617C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23712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20679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055190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18003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1370385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28808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66963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65673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821383851"/>
      </p:ext>
    </p:extLst>
  </p:cSld>
  <p:clrMapOvr>
    <a:masterClrMapping/>
  </p:clrMapOvr>
  <p:transition spd="slow"/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6885"/>
      </p:ext>
    </p:extLst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81716-5459-45A2-B5F9-04FC4A26A931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9A425-D4BB-4B25-B90A-19377980BD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47657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FEBDD-9F2B-4A54-A0CA-80ADD85555EE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98D85-B725-49F1-A091-DCD5850289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373319"/>
      </p:ext>
    </p:extLst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881C0-4C3B-4C85-98C9-05554139BB6E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1F5F6-9A54-41DE-B9C1-1E6B93B59C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347638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B303B-9CFF-43A1-8C90-6C28951F9D25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FDD1C-6BDF-41E4-9288-B370DEFFCE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056373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BECF6-F706-426F-971C-4354B70389FB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7F7C3-8237-4BB9-BD29-B11B79834B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229279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A14A0-0AC1-4EDB-A2C7-71C00E72451A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DC470-48B1-496F-8216-4561FE05AF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418298"/>
      </p:ext>
    </p:extLst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C951C-5E2E-4EF3-90EB-3A27B4BB8CB5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5E8BF-B7DE-447D-A77A-6B6E67A5F7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084892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9265F-7284-4CEF-AB48-724CBDFEDB7F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1E1FE-6046-4F64-B73C-D9E290F260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965847"/>
      </p:ext>
    </p:extLst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70527-212B-4909-93EE-362BE94A3A0C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889F1-71A2-472F-A569-6B05E0732C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22518"/>
      </p:ext>
    </p:extLst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2DCBD-C94F-47ED-AF0C-89D53324A9BB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8FA35-0953-48DB-9518-89ECFDA88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298001"/>
      </p:ext>
    </p:extLst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9873E-2685-4AD1-B2B3-C86F713767A5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7878A-5554-403C-981B-88B4EF17E5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428367"/>
      </p:ext>
    </p:extLst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FC67E-DAAA-4FD1-A446-7DB290E777D1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FBFCD-8B13-44FD-BD3F-D7C29339AE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9856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3CD55-7C2E-4424-87D5-8D19777DB7F7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10955-8FC7-4C5B-BF1C-52B804E5DE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25406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4F24A-FC89-46C6-A5C9-D3AB72AA598E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431CA-5AF6-4503-A69C-4F705434BF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10482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F9D7-0D8C-4E32-921D-7D2488C44886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9FEB6-D7F0-4D87-97FA-675B4E62F3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50501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441F0-D114-4A52-8AD6-5F759307A81D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E936C-4CC7-4A34-9527-B42D7B3116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152266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1295A-B88C-4A57-A7B0-67EC56D25C60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962C-A1C5-410C-954A-F10A4C077C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90212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2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3ECD44AF-1B50-41CC-9F8E-1BF62E917ECD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8E8EAE3-6559-46C2-B0CF-C2BCE7C299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4" r:id="rId1"/>
    <p:sldLayoutId id="2147484965" r:id="rId2"/>
    <p:sldLayoutId id="2147484966" r:id="rId3"/>
    <p:sldLayoutId id="2147484967" r:id="rId4"/>
    <p:sldLayoutId id="2147484968" r:id="rId5"/>
    <p:sldLayoutId id="2147484969" r:id="rId6"/>
    <p:sldLayoutId id="2147484970" r:id="rId7"/>
    <p:sldLayoutId id="2147484971" r:id="rId8"/>
    <p:sldLayoutId id="2147484972" r:id="rId9"/>
    <p:sldLayoutId id="2147484973" r:id="rId10"/>
    <p:sldLayoutId id="2147484974" r:id="rId11"/>
    <p:sldLayoutId id="2147485010" r:id="rId12"/>
    <p:sldLayoutId id="2147485011" r:id="rId13"/>
  </p:sldLayoutIdLst>
  <p:transition spd="slow"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8EF0CE2B-1563-4D57-87C6-FEF23E9E6651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71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4CC8335-4CB7-49FC-B7C9-764E3A1B6F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5" r:id="rId1"/>
    <p:sldLayoutId id="2147484976" r:id="rId2"/>
    <p:sldLayoutId id="2147484977" r:id="rId3"/>
    <p:sldLayoutId id="2147484978" r:id="rId4"/>
    <p:sldLayoutId id="2147484979" r:id="rId5"/>
    <p:sldLayoutId id="2147484980" r:id="rId6"/>
    <p:sldLayoutId id="2147484981" r:id="rId7"/>
    <p:sldLayoutId id="2147484982" r:id="rId8"/>
    <p:sldLayoutId id="2147484983" r:id="rId9"/>
    <p:sldLayoutId id="2147484984" r:id="rId10"/>
    <p:sldLayoutId id="2147484985" r:id="rId11"/>
  </p:sldLayoutIdLst>
  <p:transition spd="slow"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0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河海大学计算机与信息学院计算机科学与技术系</a:t>
            </a:r>
            <a:endParaRPr kumimoji="1" lang="en-US" altLang="zh-CN" sz="1000" smtClean="0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078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/>
        </p:nvSpPr>
        <p:spPr bwMode="auto">
          <a:xfrm>
            <a:off x="2484438" y="260350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smtClean="0">
                <a:solidFill>
                  <a:srgbClr val="F7F7F7"/>
                </a:solidFill>
                <a:ea typeface="楷体_GB2312" pitchFamily="49" charset="-122"/>
              </a:rPr>
              <a:t>计算机与信息学院</a:t>
            </a:r>
          </a:p>
        </p:txBody>
      </p:sp>
      <p:pic>
        <p:nvPicPr>
          <p:cNvPr id="3080" name="Picture 15" descr="邓体字徽（白色透明）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22320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  <p:sldLayoutId id="2147484997" r:id="rId13"/>
    <p:sldLayoutId id="2147484998" r:id="rId14"/>
  </p:sldLayoutIdLst>
  <p:transition spd="slow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2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2823B0D1-A923-4C0D-97C2-3B9D6395AA24}" type="datetime11">
              <a:rPr lang="zh-CN" altLang="en-US"/>
              <a:pPr>
                <a:defRPr/>
              </a:pPr>
              <a:t>13:44:37</a:t>
            </a:fld>
            <a:endParaRPr lang="en-US" altLang="zh-CN"/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3323562-FFFB-441F-BB7E-1F4658ACDC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  <p:sldLayoutId id="2147485004" r:id="rId6"/>
    <p:sldLayoutId id="2147485005" r:id="rId7"/>
    <p:sldLayoutId id="2147485006" r:id="rId8"/>
    <p:sldLayoutId id="2147485007" r:id="rId9"/>
    <p:sldLayoutId id="2147485008" r:id="rId10"/>
    <p:sldLayoutId id="2147485009" r:id="rId11"/>
  </p:sldLayoutIdLst>
  <p:transition spd="slow"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Microsoft_Visio_2003-2010___1.vsd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/>
          <p:cNvSpPr txBox="1">
            <a:spLocks noChangeArrowheads="1"/>
          </p:cNvSpPr>
          <p:nvPr/>
        </p:nvSpPr>
        <p:spPr bwMode="auto">
          <a:xfrm>
            <a:off x="2487613" y="5084763"/>
            <a:ext cx="4537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河海大学计算机与信息学院</a:t>
            </a:r>
          </a:p>
        </p:txBody>
      </p:sp>
      <p:sp>
        <p:nvSpPr>
          <p:cNvPr id="7171" name="Text Box 14"/>
          <p:cNvSpPr txBox="1">
            <a:spLocks noChangeArrowheads="1"/>
          </p:cNvSpPr>
          <p:nvPr/>
        </p:nvSpPr>
        <p:spPr bwMode="auto">
          <a:xfrm>
            <a:off x="3171825" y="5589588"/>
            <a:ext cx="2881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fld id="{76A113DE-9524-432B-B845-DA1D8DE8A23E}" type="datetime3">
              <a:rPr lang="zh-CN" altLang="en-US" sz="1800" b="1" smtClean="0">
                <a:latin typeface="+mn-ea"/>
                <a:ea typeface="+mn-ea"/>
              </a:rPr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t>2022年8月21日星期日</a:t>
            </a:fld>
            <a:endParaRPr lang="en-US" altLang="zh-CN" sz="1800" b="1" dirty="0" smtClean="0">
              <a:latin typeface="+mn-ea"/>
              <a:ea typeface="+mn-ea"/>
            </a:endParaRPr>
          </a:p>
        </p:txBody>
      </p:sp>
      <p:sp>
        <p:nvSpPr>
          <p:cNvPr id="10244" name="Text Box 15"/>
          <p:cNvSpPr txBox="1">
            <a:spLocks noChangeArrowheads="1"/>
          </p:cNvSpPr>
          <p:nvPr/>
        </p:nvSpPr>
        <p:spPr bwMode="auto">
          <a:xfrm>
            <a:off x="2016125" y="3062288"/>
            <a:ext cx="5256213" cy="6683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4400" b="1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计算机网络</a:t>
            </a:r>
          </a:p>
        </p:txBody>
      </p:sp>
      <p:sp>
        <p:nvSpPr>
          <p:cNvPr id="10245" name="Text Box 16"/>
          <p:cNvSpPr txBox="1">
            <a:spLocks noChangeArrowheads="1"/>
          </p:cNvSpPr>
          <p:nvPr/>
        </p:nvSpPr>
        <p:spPr bwMode="auto">
          <a:xfrm>
            <a:off x="503238" y="1052513"/>
            <a:ext cx="4033837" cy="48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3200" b="1">
                <a:solidFill>
                  <a:srgbClr val="CC0000"/>
                </a:solidFill>
                <a:ea typeface="楷体_GB2312" pitchFamily="49" charset="-122"/>
              </a:rPr>
              <a:t>计算机专业课程</a:t>
            </a:r>
            <a:endParaRPr kumimoji="1" lang="en-US" altLang="zh-CN" sz="3200" b="1">
              <a:solidFill>
                <a:srgbClr val="CC00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4"/>
          <p:cNvGrpSpPr>
            <a:grpSpLocks/>
          </p:cNvGrpSpPr>
          <p:nvPr/>
        </p:nvGrpSpPr>
        <p:grpSpPr bwMode="auto">
          <a:xfrm>
            <a:off x="169863" y="2035175"/>
            <a:ext cx="1511300" cy="738188"/>
            <a:chOff x="2592" y="1200"/>
            <a:chExt cx="2400" cy="1584"/>
          </a:xfrm>
        </p:grpSpPr>
        <p:grpSp>
          <p:nvGrpSpPr>
            <p:cNvPr id="20544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0554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55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56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57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58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59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60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61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0562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0545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46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47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48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49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50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51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52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553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0483" name="Text Box 24"/>
          <p:cNvSpPr txBox="1">
            <a:spLocks noChangeArrowheads="1"/>
          </p:cNvSpPr>
          <p:nvPr/>
        </p:nvSpPr>
        <p:spPr bwMode="auto">
          <a:xfrm>
            <a:off x="406400" y="21431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0484" name="Oval 25"/>
          <p:cNvSpPr>
            <a:spLocks noChangeArrowheads="1"/>
          </p:cNvSpPr>
          <p:nvPr/>
        </p:nvSpPr>
        <p:spPr bwMode="auto">
          <a:xfrm>
            <a:off x="3587750" y="1887538"/>
            <a:ext cx="2625725" cy="958850"/>
          </a:xfrm>
          <a:prstGeom prst="ellipse">
            <a:avLst/>
          </a:prstGeom>
          <a:solidFill>
            <a:srgbClr val="BBD9F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85" name="Text Box 31"/>
          <p:cNvSpPr txBox="1">
            <a:spLocks noChangeArrowheads="1"/>
          </p:cNvSpPr>
          <p:nvPr/>
        </p:nvSpPr>
        <p:spPr bwMode="auto">
          <a:xfrm>
            <a:off x="6372225" y="1741488"/>
            <a:ext cx="109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0486" name="Line 32"/>
          <p:cNvSpPr>
            <a:spLocks noChangeShapeType="1"/>
          </p:cNvSpPr>
          <p:nvPr/>
        </p:nvSpPr>
        <p:spPr bwMode="auto">
          <a:xfrm flipV="1">
            <a:off x="5735638" y="2035175"/>
            <a:ext cx="636587" cy="2206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Text Box 33"/>
          <p:cNvSpPr txBox="1">
            <a:spLocks noChangeArrowheads="1"/>
          </p:cNvSpPr>
          <p:nvPr/>
        </p:nvSpPr>
        <p:spPr bwMode="auto">
          <a:xfrm>
            <a:off x="1803400" y="48387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0488" name="Text Box 34"/>
          <p:cNvSpPr txBox="1">
            <a:spLocks noChangeArrowheads="1"/>
          </p:cNvSpPr>
          <p:nvPr/>
        </p:nvSpPr>
        <p:spPr bwMode="auto">
          <a:xfrm>
            <a:off x="4654550" y="45434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0489" name="Text Box 35"/>
          <p:cNvSpPr txBox="1">
            <a:spLocks noChangeArrowheads="1"/>
          </p:cNvSpPr>
          <p:nvPr/>
        </p:nvSpPr>
        <p:spPr bwMode="auto">
          <a:xfrm>
            <a:off x="5735638" y="43592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0490" name="Text Box 36"/>
          <p:cNvSpPr txBox="1">
            <a:spLocks noChangeArrowheads="1"/>
          </p:cNvSpPr>
          <p:nvPr/>
        </p:nvSpPr>
        <p:spPr bwMode="auto">
          <a:xfrm>
            <a:off x="7896225" y="43592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0491" name="AutoShape 37"/>
          <p:cNvSpPr>
            <a:spLocks noChangeArrowheads="1"/>
          </p:cNvSpPr>
          <p:nvPr/>
        </p:nvSpPr>
        <p:spPr bwMode="auto">
          <a:xfrm rot="1625099">
            <a:off x="5472113" y="2943225"/>
            <a:ext cx="2503487" cy="173038"/>
          </a:xfrm>
          <a:prstGeom prst="leftArrow">
            <a:avLst>
              <a:gd name="adj1" fmla="val 27083"/>
              <a:gd name="adj2" fmla="val 410994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2" name="Oval 38"/>
          <p:cNvSpPr>
            <a:spLocks noChangeArrowheads="1"/>
          </p:cNvSpPr>
          <p:nvPr/>
        </p:nvSpPr>
        <p:spPr bwMode="auto">
          <a:xfrm>
            <a:off x="7167563" y="350996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3" name="Text Box 39"/>
          <p:cNvSpPr txBox="1">
            <a:spLocks noChangeArrowheads="1"/>
          </p:cNvSpPr>
          <p:nvPr/>
        </p:nvSpPr>
        <p:spPr bwMode="auto">
          <a:xfrm>
            <a:off x="7246938" y="3663950"/>
            <a:ext cx="1674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0494" name="AutoShape 40"/>
          <p:cNvSpPr>
            <a:spLocks noChangeArrowheads="1"/>
          </p:cNvSpPr>
          <p:nvPr/>
        </p:nvSpPr>
        <p:spPr bwMode="auto">
          <a:xfrm rot="8870696">
            <a:off x="1808163" y="3038475"/>
            <a:ext cx="2674937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5" name="Oval 41"/>
          <p:cNvSpPr>
            <a:spLocks noChangeArrowheads="1"/>
          </p:cNvSpPr>
          <p:nvPr/>
        </p:nvSpPr>
        <p:spPr bwMode="auto">
          <a:xfrm>
            <a:off x="11113" y="3509963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6" name="Text Box 42"/>
          <p:cNvSpPr txBox="1">
            <a:spLocks noChangeArrowheads="1"/>
          </p:cNvSpPr>
          <p:nvPr/>
        </p:nvSpPr>
        <p:spPr bwMode="auto">
          <a:xfrm>
            <a:off x="150813" y="3441700"/>
            <a:ext cx="219233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0497" name="AutoShape 43"/>
          <p:cNvSpPr>
            <a:spLocks noChangeArrowheads="1"/>
          </p:cNvSpPr>
          <p:nvPr/>
        </p:nvSpPr>
        <p:spPr bwMode="auto">
          <a:xfrm rot="7490917">
            <a:off x="3193256" y="3259932"/>
            <a:ext cx="2143125" cy="188912"/>
          </a:xfrm>
          <a:prstGeom prst="leftArrow">
            <a:avLst>
              <a:gd name="adj1" fmla="val 27083"/>
              <a:gd name="adj2" fmla="val 322270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8" name="Oval 44"/>
          <p:cNvSpPr>
            <a:spLocks noChangeArrowheads="1"/>
          </p:cNvSpPr>
          <p:nvPr/>
        </p:nvSpPr>
        <p:spPr bwMode="auto">
          <a:xfrm>
            <a:off x="2555875" y="3509963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499" name="Text Box 45"/>
          <p:cNvSpPr txBox="1">
            <a:spLocks noChangeArrowheads="1"/>
          </p:cNvSpPr>
          <p:nvPr/>
        </p:nvSpPr>
        <p:spPr bwMode="auto">
          <a:xfrm>
            <a:off x="2952750" y="3613150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0500" name="AutoShape 48"/>
          <p:cNvSpPr>
            <a:spLocks noChangeArrowheads="1"/>
          </p:cNvSpPr>
          <p:nvPr/>
        </p:nvSpPr>
        <p:spPr bwMode="auto">
          <a:xfrm rot="14362323" flipH="1">
            <a:off x="4699000" y="3308350"/>
            <a:ext cx="2144713" cy="188913"/>
          </a:xfrm>
          <a:prstGeom prst="leftArrow">
            <a:avLst>
              <a:gd name="adj1" fmla="val 27083"/>
              <a:gd name="adj2" fmla="val 32250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501" name="Oval 51"/>
          <p:cNvSpPr>
            <a:spLocks noChangeArrowheads="1"/>
          </p:cNvSpPr>
          <p:nvPr/>
        </p:nvSpPr>
        <p:spPr bwMode="auto">
          <a:xfrm>
            <a:off x="5021263" y="350996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502" name="Text Box 52"/>
          <p:cNvSpPr txBox="1">
            <a:spLocks noChangeArrowheads="1"/>
          </p:cNvSpPr>
          <p:nvPr/>
        </p:nvSpPr>
        <p:spPr bwMode="auto">
          <a:xfrm>
            <a:off x="5180013" y="3663950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pic>
        <p:nvPicPr>
          <p:cNvPr id="2050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990725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4" name="左右箭头 2"/>
          <p:cNvSpPr>
            <a:spLocks noChangeArrowheads="1"/>
          </p:cNvSpPr>
          <p:nvPr/>
        </p:nvSpPr>
        <p:spPr bwMode="auto">
          <a:xfrm>
            <a:off x="1758950" y="2236788"/>
            <a:ext cx="1728788" cy="246062"/>
          </a:xfrm>
          <a:prstGeom prst="leftRightArrow">
            <a:avLst>
              <a:gd name="adj1" fmla="val 50000"/>
              <a:gd name="adj2" fmla="val 50092"/>
            </a:avLst>
          </a:prstGeom>
          <a:solidFill>
            <a:srgbClr val="516F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2050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032000"/>
            <a:ext cx="85883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6" name="矩形 61"/>
          <p:cNvSpPr>
            <a:spLocks noChangeArrowheads="1"/>
          </p:cNvSpPr>
          <p:nvPr/>
        </p:nvSpPr>
        <p:spPr bwMode="auto">
          <a:xfrm>
            <a:off x="2855913" y="171926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07" name="矩形 62"/>
          <p:cNvSpPr>
            <a:spLocks noChangeArrowheads="1"/>
          </p:cNvSpPr>
          <p:nvPr/>
        </p:nvSpPr>
        <p:spPr bwMode="auto">
          <a:xfrm>
            <a:off x="5218113" y="1720850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508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509963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3298825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0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3279775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1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3308350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5030788" cy="60801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800" b="1" smtClean="0"/>
              <a:t>分析一系网络地址的特征</a:t>
            </a:r>
            <a:r>
              <a:rPr lang="en-US" altLang="zh-CN" sz="2800" b="1" smtClean="0"/>
              <a:t>…</a:t>
            </a:r>
            <a:endParaRPr lang="zh-CN" altLang="en-US" sz="2800" b="1" smtClean="0"/>
          </a:p>
        </p:txBody>
      </p:sp>
      <p:sp>
        <p:nvSpPr>
          <p:cNvPr id="20513" name="矩形 1"/>
          <p:cNvSpPr>
            <a:spLocks noChangeArrowheads="1"/>
          </p:cNvSpPr>
          <p:nvPr/>
        </p:nvSpPr>
        <p:spPr bwMode="auto">
          <a:xfrm>
            <a:off x="4211638" y="2238375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4" name="矩形 52"/>
          <p:cNvSpPr>
            <a:spLocks noChangeArrowheads="1"/>
          </p:cNvSpPr>
          <p:nvPr/>
        </p:nvSpPr>
        <p:spPr bwMode="auto">
          <a:xfrm>
            <a:off x="2251075" y="3165475"/>
            <a:ext cx="385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5" name="矩形 53"/>
          <p:cNvSpPr>
            <a:spLocks noChangeArrowheads="1"/>
          </p:cNvSpPr>
          <p:nvPr/>
        </p:nvSpPr>
        <p:spPr bwMode="auto">
          <a:xfrm>
            <a:off x="3987800" y="2927350"/>
            <a:ext cx="38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c2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6" name="矩形 54"/>
          <p:cNvSpPr>
            <a:spLocks noChangeArrowheads="1"/>
          </p:cNvSpPr>
          <p:nvPr/>
        </p:nvSpPr>
        <p:spPr bwMode="auto">
          <a:xfrm>
            <a:off x="5649913" y="2978150"/>
            <a:ext cx="455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c23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7" name="矩形 56"/>
          <p:cNvSpPr>
            <a:spLocks noChangeArrowheads="1"/>
          </p:cNvSpPr>
          <p:nvPr/>
        </p:nvSpPr>
        <p:spPr bwMode="auto">
          <a:xfrm>
            <a:off x="4791075" y="2422525"/>
            <a:ext cx="40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22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8" name="Group 3"/>
          <p:cNvGraphicFramePr>
            <a:graphicFrameLocks noGrp="1"/>
          </p:cNvGraphicFramePr>
          <p:nvPr/>
        </p:nvGraphicFramePr>
        <p:xfrm>
          <a:off x="42863" y="5227638"/>
          <a:ext cx="9144000" cy="777875"/>
        </p:xfrm>
        <a:graphic>
          <a:graphicData uri="http://schemas.openxmlformats.org/drawingml/2006/table">
            <a:tbl>
              <a:tblPr/>
              <a:tblGrid>
                <a:gridCol w="1908175"/>
                <a:gridCol w="2159000"/>
                <a:gridCol w="1944688"/>
                <a:gridCol w="2016125"/>
                <a:gridCol w="1116012"/>
              </a:tblGrid>
              <a:tr h="2592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destionation</a:t>
                      </a:r>
                      <a:endParaRPr kumimoji="0" lang="en-US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Netmask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gateway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interface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metric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2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206.0.68.0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2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206.0.69.0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222250" y="1806575"/>
            <a:ext cx="72358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206.0.68.0/24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0.00000000</a:t>
            </a:r>
          </a:p>
        </p:txBody>
      </p:sp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5697538" y="5140325"/>
            <a:ext cx="2452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000066"/>
                </a:solidFill>
                <a:latin typeface="Times New Roman" panose="02020603050405020304" pitchFamily="18" charset="0"/>
              </a:rPr>
              <a:t>206.0.68.0/23</a:t>
            </a:r>
            <a:endParaRPr lang="zh-CN" altLang="en-US" sz="3200"/>
          </a:p>
        </p:txBody>
      </p:sp>
      <p:sp>
        <p:nvSpPr>
          <p:cNvPr id="21508" name="矩形 1"/>
          <p:cNvSpPr>
            <a:spLocks noChangeArrowheads="1"/>
          </p:cNvSpPr>
          <p:nvPr/>
        </p:nvSpPr>
        <p:spPr bwMode="auto">
          <a:xfrm>
            <a:off x="222250" y="2513013"/>
            <a:ext cx="72358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206.0.68.0/24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0.11111111</a:t>
            </a:r>
          </a:p>
        </p:txBody>
      </p:sp>
      <p:sp>
        <p:nvSpPr>
          <p:cNvPr id="21509" name="矩形 67"/>
          <p:cNvSpPr>
            <a:spLocks noChangeArrowheads="1"/>
          </p:cNvSpPr>
          <p:nvPr/>
        </p:nvSpPr>
        <p:spPr bwMode="auto">
          <a:xfrm>
            <a:off x="255588" y="3221038"/>
            <a:ext cx="7905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206.0.69.0/24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1.00000000</a:t>
            </a:r>
          </a:p>
        </p:txBody>
      </p:sp>
      <p:sp>
        <p:nvSpPr>
          <p:cNvPr id="21510" name="矩形 67"/>
          <p:cNvSpPr>
            <a:spLocks noChangeArrowheads="1"/>
          </p:cNvSpPr>
          <p:nvPr/>
        </p:nvSpPr>
        <p:spPr bwMode="auto">
          <a:xfrm>
            <a:off x="276225" y="3860800"/>
            <a:ext cx="79073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206.0.69.0/24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1.11111111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39750" y="908050"/>
            <a:ext cx="3095625" cy="608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b="1" kern="0" dirty="0" smtClean="0"/>
              <a:t>一系网络地址聚合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4"/>
          <p:cNvGrpSpPr>
            <a:grpSpLocks/>
          </p:cNvGrpSpPr>
          <p:nvPr/>
        </p:nvGrpSpPr>
        <p:grpSpPr bwMode="auto">
          <a:xfrm>
            <a:off x="361950" y="1876425"/>
            <a:ext cx="1511300" cy="738188"/>
            <a:chOff x="2592" y="1200"/>
            <a:chExt cx="2400" cy="1584"/>
          </a:xfrm>
        </p:grpSpPr>
        <p:grpSp>
          <p:nvGrpSpPr>
            <p:cNvPr id="22584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2594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595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596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597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598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599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600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601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2602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2585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86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87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88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89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90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91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92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2593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2531" name="Text Box 24"/>
          <p:cNvSpPr txBox="1">
            <a:spLocks noChangeArrowheads="1"/>
          </p:cNvSpPr>
          <p:nvPr/>
        </p:nvSpPr>
        <p:spPr bwMode="auto">
          <a:xfrm>
            <a:off x="546100" y="20415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2532" name="Oval 25"/>
          <p:cNvSpPr>
            <a:spLocks noChangeArrowheads="1"/>
          </p:cNvSpPr>
          <p:nvPr/>
        </p:nvSpPr>
        <p:spPr bwMode="auto">
          <a:xfrm>
            <a:off x="3651250" y="1914525"/>
            <a:ext cx="2625725" cy="95885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33" name="AutoShape 29"/>
          <p:cNvSpPr>
            <a:spLocks noChangeArrowheads="1"/>
          </p:cNvSpPr>
          <p:nvPr/>
        </p:nvSpPr>
        <p:spPr bwMode="auto">
          <a:xfrm>
            <a:off x="1830388" y="2162175"/>
            <a:ext cx="1749425" cy="220663"/>
          </a:xfrm>
          <a:prstGeom prst="leftArrow">
            <a:avLst>
              <a:gd name="adj1" fmla="val 50000"/>
              <a:gd name="adj2" fmla="val 198201"/>
            </a:avLst>
          </a:prstGeom>
          <a:solidFill>
            <a:schemeClr val="hlink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34" name="Text Box 31"/>
          <p:cNvSpPr txBox="1">
            <a:spLocks noChangeArrowheads="1"/>
          </p:cNvSpPr>
          <p:nvPr/>
        </p:nvSpPr>
        <p:spPr bwMode="auto">
          <a:xfrm>
            <a:off x="6348413" y="1844675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2535" name="Line 32"/>
          <p:cNvSpPr>
            <a:spLocks noChangeShapeType="1"/>
          </p:cNvSpPr>
          <p:nvPr/>
        </p:nvSpPr>
        <p:spPr bwMode="auto">
          <a:xfrm flipV="1">
            <a:off x="5711825" y="2138363"/>
            <a:ext cx="636588" cy="22066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Text Box 33"/>
          <p:cNvSpPr txBox="1">
            <a:spLocks noChangeArrowheads="1"/>
          </p:cNvSpPr>
          <p:nvPr/>
        </p:nvSpPr>
        <p:spPr bwMode="auto">
          <a:xfrm>
            <a:off x="673100" y="50736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2537" name="Text Box 34"/>
          <p:cNvSpPr txBox="1">
            <a:spLocks noChangeArrowheads="1"/>
          </p:cNvSpPr>
          <p:nvPr/>
        </p:nvSpPr>
        <p:spPr bwMode="auto">
          <a:xfrm>
            <a:off x="3170238" y="5614988"/>
            <a:ext cx="800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2538" name="Text Box 35"/>
          <p:cNvSpPr txBox="1">
            <a:spLocks noChangeArrowheads="1"/>
          </p:cNvSpPr>
          <p:nvPr/>
        </p:nvSpPr>
        <p:spPr bwMode="auto">
          <a:xfrm>
            <a:off x="5610225" y="4545013"/>
            <a:ext cx="800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2539" name="Text Box 36"/>
          <p:cNvSpPr txBox="1">
            <a:spLocks noChangeArrowheads="1"/>
          </p:cNvSpPr>
          <p:nvPr/>
        </p:nvSpPr>
        <p:spPr bwMode="auto">
          <a:xfrm>
            <a:off x="7854950" y="45402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2540" name="AutoShape 37"/>
          <p:cNvSpPr>
            <a:spLocks noChangeArrowheads="1"/>
          </p:cNvSpPr>
          <p:nvPr/>
        </p:nvSpPr>
        <p:spPr bwMode="auto">
          <a:xfrm rot="1625099">
            <a:off x="5448300" y="3046413"/>
            <a:ext cx="2503488" cy="173037"/>
          </a:xfrm>
          <a:prstGeom prst="leftArrow">
            <a:avLst>
              <a:gd name="adj1" fmla="val 27083"/>
              <a:gd name="adj2" fmla="val 41099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1" name="Oval 38"/>
          <p:cNvSpPr>
            <a:spLocks noChangeArrowheads="1"/>
          </p:cNvSpPr>
          <p:nvPr/>
        </p:nvSpPr>
        <p:spPr bwMode="auto">
          <a:xfrm>
            <a:off x="71437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2" name="Text Box 39"/>
          <p:cNvSpPr txBox="1">
            <a:spLocks noChangeArrowheads="1"/>
          </p:cNvSpPr>
          <p:nvPr/>
        </p:nvSpPr>
        <p:spPr bwMode="auto">
          <a:xfrm>
            <a:off x="7223125" y="3767138"/>
            <a:ext cx="1674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2543" name="AutoShape 40"/>
          <p:cNvSpPr>
            <a:spLocks noChangeArrowheads="1"/>
          </p:cNvSpPr>
          <p:nvPr/>
        </p:nvSpPr>
        <p:spPr bwMode="auto">
          <a:xfrm rot="8870696">
            <a:off x="1784350" y="3141663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4" name="Oval 41"/>
          <p:cNvSpPr>
            <a:spLocks noChangeArrowheads="1"/>
          </p:cNvSpPr>
          <p:nvPr/>
        </p:nvSpPr>
        <p:spPr bwMode="auto">
          <a:xfrm>
            <a:off x="-12700" y="3613150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5" name="Text Box 42"/>
          <p:cNvSpPr txBox="1">
            <a:spLocks noChangeArrowheads="1"/>
          </p:cNvSpPr>
          <p:nvPr/>
        </p:nvSpPr>
        <p:spPr bwMode="auto">
          <a:xfrm>
            <a:off x="49213" y="3643313"/>
            <a:ext cx="2192337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2546" name="AutoShape 43"/>
          <p:cNvSpPr>
            <a:spLocks noChangeArrowheads="1"/>
          </p:cNvSpPr>
          <p:nvPr/>
        </p:nvSpPr>
        <p:spPr bwMode="auto">
          <a:xfrm rot="7490917">
            <a:off x="3169444" y="3363119"/>
            <a:ext cx="2143125" cy="188913"/>
          </a:xfrm>
          <a:prstGeom prst="leftArrow">
            <a:avLst>
              <a:gd name="adj1" fmla="val 27083"/>
              <a:gd name="adj2" fmla="val 32226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7" name="Oval 44"/>
          <p:cNvSpPr>
            <a:spLocks noChangeArrowheads="1"/>
          </p:cNvSpPr>
          <p:nvPr/>
        </p:nvSpPr>
        <p:spPr bwMode="auto">
          <a:xfrm>
            <a:off x="2384425" y="4194175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48" name="Text Box 45"/>
          <p:cNvSpPr txBox="1">
            <a:spLocks noChangeArrowheads="1"/>
          </p:cNvSpPr>
          <p:nvPr/>
        </p:nvSpPr>
        <p:spPr bwMode="auto">
          <a:xfrm>
            <a:off x="2749550" y="4313238"/>
            <a:ext cx="169068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2549" name="AutoShape 48"/>
          <p:cNvSpPr>
            <a:spLocks noChangeArrowheads="1"/>
          </p:cNvSpPr>
          <p:nvPr/>
        </p:nvSpPr>
        <p:spPr bwMode="auto">
          <a:xfrm rot="14362323" flipH="1">
            <a:off x="4675188" y="3411538"/>
            <a:ext cx="2144712" cy="188912"/>
          </a:xfrm>
          <a:prstGeom prst="leftArrow">
            <a:avLst>
              <a:gd name="adj1" fmla="val 27083"/>
              <a:gd name="adj2" fmla="val 32250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50" name="Oval 51"/>
          <p:cNvSpPr>
            <a:spLocks noChangeArrowheads="1"/>
          </p:cNvSpPr>
          <p:nvPr/>
        </p:nvSpPr>
        <p:spPr bwMode="auto">
          <a:xfrm>
            <a:off x="49974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51" name="Text Box 52"/>
          <p:cNvSpPr txBox="1">
            <a:spLocks noChangeArrowheads="1"/>
          </p:cNvSpPr>
          <p:nvPr/>
        </p:nvSpPr>
        <p:spPr bwMode="auto">
          <a:xfrm>
            <a:off x="5156200" y="3767138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22552" name="Rectangle 55"/>
          <p:cNvSpPr>
            <a:spLocks noChangeArrowheads="1"/>
          </p:cNvSpPr>
          <p:nvPr/>
        </p:nvSpPr>
        <p:spPr bwMode="auto">
          <a:xfrm>
            <a:off x="1816100" y="3319463"/>
            <a:ext cx="1341438" cy="211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553" name="Text Box 56"/>
          <p:cNvSpPr txBox="1">
            <a:spLocks noChangeArrowheads="1"/>
          </p:cNvSpPr>
          <p:nvPr/>
        </p:nvSpPr>
        <p:spPr bwMode="auto">
          <a:xfrm>
            <a:off x="1684338" y="3068638"/>
            <a:ext cx="1885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206.0.68.0/23</a:t>
            </a:r>
          </a:p>
        </p:txBody>
      </p:sp>
      <p:pic>
        <p:nvPicPr>
          <p:cNvPr id="2255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2068513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78025"/>
            <a:ext cx="8588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6" name="矩形 61"/>
          <p:cNvSpPr>
            <a:spLocks noChangeArrowheads="1"/>
          </p:cNvSpPr>
          <p:nvPr/>
        </p:nvSpPr>
        <p:spPr bwMode="auto">
          <a:xfrm>
            <a:off x="2632075" y="183991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57" name="矩形 62"/>
          <p:cNvSpPr>
            <a:spLocks noChangeArrowheads="1"/>
          </p:cNvSpPr>
          <p:nvPr/>
        </p:nvSpPr>
        <p:spPr bwMode="auto">
          <a:xfrm>
            <a:off x="4713288" y="1900238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58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3552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852863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0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3344863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1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3425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" name="Group 3"/>
          <p:cNvGraphicFramePr>
            <a:graphicFrameLocks noGrp="1"/>
          </p:cNvGraphicFramePr>
          <p:nvPr/>
        </p:nvGraphicFramePr>
        <p:xfrm>
          <a:off x="0" y="6065838"/>
          <a:ext cx="9144000" cy="519112"/>
        </p:xfrm>
        <a:graphic>
          <a:graphicData uri="http://schemas.openxmlformats.org/drawingml/2006/table">
            <a:tbl>
              <a:tblPr/>
              <a:tblGrid>
                <a:gridCol w="1908175"/>
                <a:gridCol w="2159000"/>
                <a:gridCol w="1944688"/>
                <a:gridCol w="2016125"/>
                <a:gridCol w="1116012"/>
              </a:tblGrid>
              <a:tr h="2595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destionation</a:t>
                      </a:r>
                      <a:endParaRPr kumimoji="0" lang="en-US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771" marB="457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Netmask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gateway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interface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metric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206.0.68.0</a:t>
                      </a:r>
                    </a:p>
                  </a:txBody>
                  <a:tcPr marT="45771" marB="457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/23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71" marB="457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82" name="矩形 1"/>
          <p:cNvSpPr>
            <a:spLocks noChangeArrowheads="1"/>
          </p:cNvSpPr>
          <p:nvPr/>
        </p:nvSpPr>
        <p:spPr bwMode="auto">
          <a:xfrm>
            <a:off x="4211638" y="2238375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83" name="矩形 52"/>
          <p:cNvSpPr>
            <a:spLocks noChangeArrowheads="1"/>
          </p:cNvSpPr>
          <p:nvPr/>
        </p:nvSpPr>
        <p:spPr bwMode="auto">
          <a:xfrm>
            <a:off x="1641475" y="3314700"/>
            <a:ext cx="385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4"/>
          <p:cNvGrpSpPr>
            <a:grpSpLocks/>
          </p:cNvGrpSpPr>
          <p:nvPr/>
        </p:nvGrpSpPr>
        <p:grpSpPr bwMode="auto">
          <a:xfrm>
            <a:off x="361950" y="1876425"/>
            <a:ext cx="1511300" cy="738188"/>
            <a:chOff x="2592" y="1200"/>
            <a:chExt cx="2400" cy="1584"/>
          </a:xfrm>
        </p:grpSpPr>
        <p:grpSp>
          <p:nvGrpSpPr>
            <p:cNvPr id="23587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3597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598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599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0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1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2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3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4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605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3588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89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0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1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2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3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4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5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596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3555" name="Text Box 24"/>
          <p:cNvSpPr txBox="1">
            <a:spLocks noChangeArrowheads="1"/>
          </p:cNvSpPr>
          <p:nvPr/>
        </p:nvSpPr>
        <p:spPr bwMode="auto">
          <a:xfrm>
            <a:off x="546100" y="20415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3556" name="Oval 25"/>
          <p:cNvSpPr>
            <a:spLocks noChangeArrowheads="1"/>
          </p:cNvSpPr>
          <p:nvPr/>
        </p:nvSpPr>
        <p:spPr bwMode="auto">
          <a:xfrm>
            <a:off x="3651250" y="1914525"/>
            <a:ext cx="2625725" cy="95885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57" name="AutoShape 29"/>
          <p:cNvSpPr>
            <a:spLocks noChangeArrowheads="1"/>
          </p:cNvSpPr>
          <p:nvPr/>
        </p:nvSpPr>
        <p:spPr bwMode="auto">
          <a:xfrm>
            <a:off x="1830388" y="2162175"/>
            <a:ext cx="1749425" cy="220663"/>
          </a:xfrm>
          <a:prstGeom prst="leftArrow">
            <a:avLst>
              <a:gd name="adj1" fmla="val 50000"/>
              <a:gd name="adj2" fmla="val 198201"/>
            </a:avLst>
          </a:prstGeom>
          <a:solidFill>
            <a:schemeClr val="hlink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58" name="Text Box 31"/>
          <p:cNvSpPr txBox="1">
            <a:spLocks noChangeArrowheads="1"/>
          </p:cNvSpPr>
          <p:nvPr/>
        </p:nvSpPr>
        <p:spPr bwMode="auto">
          <a:xfrm>
            <a:off x="6348413" y="1844675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3559" name="Line 32"/>
          <p:cNvSpPr>
            <a:spLocks noChangeShapeType="1"/>
          </p:cNvSpPr>
          <p:nvPr/>
        </p:nvSpPr>
        <p:spPr bwMode="auto">
          <a:xfrm flipV="1">
            <a:off x="5711825" y="2138363"/>
            <a:ext cx="636588" cy="22066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Text Box 33"/>
          <p:cNvSpPr txBox="1">
            <a:spLocks noChangeArrowheads="1"/>
          </p:cNvSpPr>
          <p:nvPr/>
        </p:nvSpPr>
        <p:spPr bwMode="auto">
          <a:xfrm>
            <a:off x="673100" y="50736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3561" name="Text Box 34"/>
          <p:cNvSpPr txBox="1">
            <a:spLocks noChangeArrowheads="1"/>
          </p:cNvSpPr>
          <p:nvPr/>
        </p:nvSpPr>
        <p:spPr bwMode="auto">
          <a:xfrm>
            <a:off x="3175000" y="5759450"/>
            <a:ext cx="800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3562" name="Text Box 35"/>
          <p:cNvSpPr txBox="1">
            <a:spLocks noChangeArrowheads="1"/>
          </p:cNvSpPr>
          <p:nvPr/>
        </p:nvSpPr>
        <p:spPr bwMode="auto">
          <a:xfrm>
            <a:off x="5610225" y="4545013"/>
            <a:ext cx="800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3563" name="Text Box 36"/>
          <p:cNvSpPr txBox="1">
            <a:spLocks noChangeArrowheads="1"/>
          </p:cNvSpPr>
          <p:nvPr/>
        </p:nvSpPr>
        <p:spPr bwMode="auto">
          <a:xfrm>
            <a:off x="7854950" y="45402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3564" name="AutoShape 37"/>
          <p:cNvSpPr>
            <a:spLocks noChangeArrowheads="1"/>
          </p:cNvSpPr>
          <p:nvPr/>
        </p:nvSpPr>
        <p:spPr bwMode="auto">
          <a:xfrm rot="1625099">
            <a:off x="5448300" y="3046413"/>
            <a:ext cx="2503488" cy="173037"/>
          </a:xfrm>
          <a:prstGeom prst="leftArrow">
            <a:avLst>
              <a:gd name="adj1" fmla="val 27083"/>
              <a:gd name="adj2" fmla="val 41099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65" name="Oval 38"/>
          <p:cNvSpPr>
            <a:spLocks noChangeArrowheads="1"/>
          </p:cNvSpPr>
          <p:nvPr/>
        </p:nvSpPr>
        <p:spPr bwMode="auto">
          <a:xfrm>
            <a:off x="71437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66" name="Text Box 39"/>
          <p:cNvSpPr txBox="1">
            <a:spLocks noChangeArrowheads="1"/>
          </p:cNvSpPr>
          <p:nvPr/>
        </p:nvSpPr>
        <p:spPr bwMode="auto">
          <a:xfrm>
            <a:off x="7223125" y="3767138"/>
            <a:ext cx="1674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3567" name="AutoShape 40"/>
          <p:cNvSpPr>
            <a:spLocks noChangeArrowheads="1"/>
          </p:cNvSpPr>
          <p:nvPr/>
        </p:nvSpPr>
        <p:spPr bwMode="auto">
          <a:xfrm rot="8870696">
            <a:off x="1784350" y="3141663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68" name="Oval 41"/>
          <p:cNvSpPr>
            <a:spLocks noChangeArrowheads="1"/>
          </p:cNvSpPr>
          <p:nvPr/>
        </p:nvSpPr>
        <p:spPr bwMode="auto">
          <a:xfrm>
            <a:off x="-12700" y="3613150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69" name="Text Box 42"/>
          <p:cNvSpPr txBox="1">
            <a:spLocks noChangeArrowheads="1"/>
          </p:cNvSpPr>
          <p:nvPr/>
        </p:nvSpPr>
        <p:spPr bwMode="auto">
          <a:xfrm>
            <a:off x="384175" y="3716338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3570" name="AutoShape 43"/>
          <p:cNvSpPr>
            <a:spLocks noChangeArrowheads="1"/>
          </p:cNvSpPr>
          <p:nvPr/>
        </p:nvSpPr>
        <p:spPr bwMode="auto">
          <a:xfrm rot="7490917">
            <a:off x="3169444" y="3363119"/>
            <a:ext cx="2143125" cy="188913"/>
          </a:xfrm>
          <a:prstGeom prst="leftArrow">
            <a:avLst>
              <a:gd name="adj1" fmla="val 27083"/>
              <a:gd name="adj2" fmla="val 32226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71" name="Oval 44"/>
          <p:cNvSpPr>
            <a:spLocks noChangeArrowheads="1"/>
          </p:cNvSpPr>
          <p:nvPr/>
        </p:nvSpPr>
        <p:spPr bwMode="auto">
          <a:xfrm>
            <a:off x="2384425" y="4194175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72" name="Text Box 45"/>
          <p:cNvSpPr txBox="1">
            <a:spLocks noChangeArrowheads="1"/>
          </p:cNvSpPr>
          <p:nvPr/>
        </p:nvSpPr>
        <p:spPr bwMode="auto">
          <a:xfrm>
            <a:off x="2584450" y="4157663"/>
            <a:ext cx="2192338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3573" name="AutoShape 48"/>
          <p:cNvSpPr>
            <a:spLocks noChangeArrowheads="1"/>
          </p:cNvSpPr>
          <p:nvPr/>
        </p:nvSpPr>
        <p:spPr bwMode="auto">
          <a:xfrm rot="14362323" flipH="1">
            <a:off x="4675188" y="3411538"/>
            <a:ext cx="2144712" cy="188912"/>
          </a:xfrm>
          <a:prstGeom prst="leftArrow">
            <a:avLst>
              <a:gd name="adj1" fmla="val 27083"/>
              <a:gd name="adj2" fmla="val 32250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74" name="Oval 51"/>
          <p:cNvSpPr>
            <a:spLocks noChangeArrowheads="1"/>
          </p:cNvSpPr>
          <p:nvPr/>
        </p:nvSpPr>
        <p:spPr bwMode="auto">
          <a:xfrm>
            <a:off x="49974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75" name="Text Box 52"/>
          <p:cNvSpPr txBox="1">
            <a:spLocks noChangeArrowheads="1"/>
          </p:cNvSpPr>
          <p:nvPr/>
        </p:nvSpPr>
        <p:spPr bwMode="auto">
          <a:xfrm>
            <a:off x="5156200" y="3767138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23576" name="Rectangle 55"/>
          <p:cNvSpPr>
            <a:spLocks noChangeArrowheads="1"/>
          </p:cNvSpPr>
          <p:nvPr/>
        </p:nvSpPr>
        <p:spPr bwMode="auto">
          <a:xfrm>
            <a:off x="1816100" y="3319463"/>
            <a:ext cx="1341438" cy="211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3577" name="Text Box 56"/>
          <p:cNvSpPr txBox="1">
            <a:spLocks noChangeArrowheads="1"/>
          </p:cNvSpPr>
          <p:nvPr/>
        </p:nvSpPr>
        <p:spPr bwMode="auto">
          <a:xfrm>
            <a:off x="1501775" y="3027363"/>
            <a:ext cx="1885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206.0.68.0/23</a:t>
            </a:r>
          </a:p>
        </p:txBody>
      </p:sp>
      <p:pic>
        <p:nvPicPr>
          <p:cNvPr id="2357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2068513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78025"/>
            <a:ext cx="8588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矩形 61"/>
          <p:cNvSpPr>
            <a:spLocks noChangeArrowheads="1"/>
          </p:cNvSpPr>
          <p:nvPr/>
        </p:nvSpPr>
        <p:spPr bwMode="auto">
          <a:xfrm>
            <a:off x="2632075" y="183991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81" name="矩形 62"/>
          <p:cNvSpPr>
            <a:spLocks noChangeArrowheads="1"/>
          </p:cNvSpPr>
          <p:nvPr/>
        </p:nvSpPr>
        <p:spPr bwMode="auto">
          <a:xfrm>
            <a:off x="4713288" y="1900238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58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3552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852863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3344863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3425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5030788" cy="60801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800" b="1" smtClean="0"/>
              <a:t>分析二系网络地址的特征</a:t>
            </a:r>
            <a:r>
              <a:rPr lang="en-US" altLang="zh-CN" sz="2800" b="1" smtClean="0"/>
              <a:t>…</a:t>
            </a:r>
            <a:endParaRPr lang="zh-CN" altLang="en-US" sz="28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57"/>
          <p:cNvSpPr>
            <a:spLocks noChangeArrowheads="1"/>
          </p:cNvSpPr>
          <p:nvPr/>
        </p:nvSpPr>
        <p:spPr bwMode="auto">
          <a:xfrm>
            <a:off x="611188" y="3860800"/>
            <a:ext cx="7993062" cy="18732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4579" name="矩形 56"/>
          <p:cNvSpPr>
            <a:spLocks noChangeArrowheads="1"/>
          </p:cNvSpPr>
          <p:nvPr/>
        </p:nvSpPr>
        <p:spPr bwMode="auto">
          <a:xfrm>
            <a:off x="611188" y="1717675"/>
            <a:ext cx="7993062" cy="1849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4580" name="Text Box 45"/>
          <p:cNvSpPr txBox="1">
            <a:spLocks noChangeArrowheads="1"/>
          </p:cNvSpPr>
          <p:nvPr/>
        </p:nvSpPr>
        <p:spPr bwMode="auto">
          <a:xfrm>
            <a:off x="546100" y="1712913"/>
            <a:ext cx="590391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206.0.70.0/26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206.0.70.0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206.0.70.0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0111111</a:t>
            </a:r>
          </a:p>
          <a:p>
            <a:pPr algn="just" eaLnBrk="1" hangingPunct="1"/>
            <a:endParaRPr kumimoji="1" lang="en-US" altLang="zh-CN" sz="9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206.0.70.64/26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206.0.70.0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1000000</a:t>
            </a: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206.0.70.0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  <a:p>
            <a:pPr algn="just" eaLnBrk="1" hangingPunct="1"/>
            <a:endParaRPr kumimoji="1" lang="en-US" altLang="zh-CN" sz="26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206.0.70.128/26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206.0.70.1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206.0.70.1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0111111</a:t>
            </a:r>
          </a:p>
          <a:p>
            <a:pPr algn="just" eaLnBrk="1" hangingPunct="1"/>
            <a:endParaRPr kumimoji="1" lang="en-US" altLang="zh-CN" sz="9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206.0.70.192/26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206.0.70.1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1000000</a:t>
            </a:r>
          </a:p>
          <a:p>
            <a:pPr algn="just" eaLnBrk="1" hangingPunct="1"/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206.0.70.1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</p:txBody>
      </p:sp>
      <p:sp>
        <p:nvSpPr>
          <p:cNvPr id="24581" name="矩形 1"/>
          <p:cNvSpPr>
            <a:spLocks noChangeArrowheads="1"/>
          </p:cNvSpPr>
          <p:nvPr/>
        </p:nvSpPr>
        <p:spPr bwMode="auto">
          <a:xfrm>
            <a:off x="6172200" y="2449513"/>
            <a:ext cx="1885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206.0.70.0/25</a:t>
            </a:r>
            <a:endParaRPr lang="zh-CN" altLang="en-US" b="1">
              <a:solidFill>
                <a:srgbClr val="0000FF"/>
              </a:solidFill>
            </a:endParaRPr>
          </a:p>
        </p:txBody>
      </p:sp>
      <p:sp>
        <p:nvSpPr>
          <p:cNvPr id="24582" name="矩形 67"/>
          <p:cNvSpPr>
            <a:spLocks noChangeArrowheads="1"/>
          </p:cNvSpPr>
          <p:nvPr/>
        </p:nvSpPr>
        <p:spPr bwMode="auto">
          <a:xfrm>
            <a:off x="6172200" y="4492625"/>
            <a:ext cx="2192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206.0.70.128/25</a:t>
            </a:r>
            <a:endParaRPr lang="zh-CN" altLang="en-US" b="1">
              <a:solidFill>
                <a:srgbClr val="0000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974975" y="1752600"/>
            <a:ext cx="1295400" cy="3979863"/>
          </a:xfrm>
          <a:prstGeom prst="rect">
            <a:avLst/>
          </a:prstGeom>
          <a:solidFill>
            <a:schemeClr val="bg1">
              <a:lumMod val="85000"/>
              <a:alpha val="32941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18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69" name="矩形 68"/>
          <p:cNvSpPr>
            <a:spLocks noChangeArrowheads="1"/>
          </p:cNvSpPr>
          <p:nvPr/>
        </p:nvSpPr>
        <p:spPr bwMode="auto">
          <a:xfrm>
            <a:off x="6200775" y="984250"/>
            <a:ext cx="21701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206.0.70.0/24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70" name="Text Box 34"/>
          <p:cNvSpPr txBox="1">
            <a:spLocks noChangeArrowheads="1"/>
          </p:cNvSpPr>
          <p:nvPr/>
        </p:nvSpPr>
        <p:spPr bwMode="auto">
          <a:xfrm>
            <a:off x="546100" y="1079500"/>
            <a:ext cx="26463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1" dirty="0" smtClean="0">
                <a:latin typeface="+mn-ea"/>
                <a:ea typeface="+mn-ea"/>
              </a:rPr>
              <a:t>二系网络地址聚合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4"/>
          <p:cNvGrpSpPr>
            <a:grpSpLocks/>
          </p:cNvGrpSpPr>
          <p:nvPr/>
        </p:nvGrpSpPr>
        <p:grpSpPr bwMode="auto">
          <a:xfrm>
            <a:off x="361950" y="1876425"/>
            <a:ext cx="1511300" cy="738188"/>
            <a:chOff x="2592" y="1200"/>
            <a:chExt cx="2400" cy="1584"/>
          </a:xfrm>
        </p:grpSpPr>
        <p:grpSp>
          <p:nvGrpSpPr>
            <p:cNvPr id="25635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5645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46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47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48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49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0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1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2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3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5636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37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38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39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40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41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42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43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5644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5603" name="Text Box 24"/>
          <p:cNvSpPr txBox="1">
            <a:spLocks noChangeArrowheads="1"/>
          </p:cNvSpPr>
          <p:nvPr/>
        </p:nvSpPr>
        <p:spPr bwMode="auto">
          <a:xfrm>
            <a:off x="546100" y="20415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5604" name="Oval 25"/>
          <p:cNvSpPr>
            <a:spLocks noChangeArrowheads="1"/>
          </p:cNvSpPr>
          <p:nvPr/>
        </p:nvSpPr>
        <p:spPr bwMode="auto">
          <a:xfrm>
            <a:off x="3651250" y="1914525"/>
            <a:ext cx="2625725" cy="95885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05" name="AutoShape 29"/>
          <p:cNvSpPr>
            <a:spLocks noChangeArrowheads="1"/>
          </p:cNvSpPr>
          <p:nvPr/>
        </p:nvSpPr>
        <p:spPr bwMode="auto">
          <a:xfrm>
            <a:off x="1830388" y="2162175"/>
            <a:ext cx="1749425" cy="220663"/>
          </a:xfrm>
          <a:prstGeom prst="leftArrow">
            <a:avLst>
              <a:gd name="adj1" fmla="val 50000"/>
              <a:gd name="adj2" fmla="val 198201"/>
            </a:avLst>
          </a:prstGeom>
          <a:solidFill>
            <a:schemeClr val="hlink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06" name="Text Box 31"/>
          <p:cNvSpPr txBox="1">
            <a:spLocks noChangeArrowheads="1"/>
          </p:cNvSpPr>
          <p:nvPr/>
        </p:nvSpPr>
        <p:spPr bwMode="auto">
          <a:xfrm>
            <a:off x="6348413" y="1844675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5607" name="Line 32"/>
          <p:cNvSpPr>
            <a:spLocks noChangeShapeType="1"/>
          </p:cNvSpPr>
          <p:nvPr/>
        </p:nvSpPr>
        <p:spPr bwMode="auto">
          <a:xfrm flipV="1">
            <a:off x="5711825" y="2138363"/>
            <a:ext cx="636588" cy="22066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Text Box 33"/>
          <p:cNvSpPr txBox="1">
            <a:spLocks noChangeArrowheads="1"/>
          </p:cNvSpPr>
          <p:nvPr/>
        </p:nvSpPr>
        <p:spPr bwMode="auto">
          <a:xfrm>
            <a:off x="673100" y="50736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5609" name="Text Box 34"/>
          <p:cNvSpPr txBox="1">
            <a:spLocks noChangeArrowheads="1"/>
          </p:cNvSpPr>
          <p:nvPr/>
        </p:nvSpPr>
        <p:spPr bwMode="auto">
          <a:xfrm>
            <a:off x="3175000" y="5759450"/>
            <a:ext cx="800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5610" name="Text Box 35"/>
          <p:cNvSpPr txBox="1">
            <a:spLocks noChangeArrowheads="1"/>
          </p:cNvSpPr>
          <p:nvPr/>
        </p:nvSpPr>
        <p:spPr bwMode="auto">
          <a:xfrm>
            <a:off x="5610225" y="4545013"/>
            <a:ext cx="800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5611" name="Text Box 36"/>
          <p:cNvSpPr txBox="1">
            <a:spLocks noChangeArrowheads="1"/>
          </p:cNvSpPr>
          <p:nvPr/>
        </p:nvSpPr>
        <p:spPr bwMode="auto">
          <a:xfrm>
            <a:off x="7854950" y="45402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5612" name="AutoShape 37"/>
          <p:cNvSpPr>
            <a:spLocks noChangeArrowheads="1"/>
          </p:cNvSpPr>
          <p:nvPr/>
        </p:nvSpPr>
        <p:spPr bwMode="auto">
          <a:xfrm rot="1625099">
            <a:off x="5448300" y="3046413"/>
            <a:ext cx="2503488" cy="173037"/>
          </a:xfrm>
          <a:prstGeom prst="leftArrow">
            <a:avLst>
              <a:gd name="adj1" fmla="val 27083"/>
              <a:gd name="adj2" fmla="val 41099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13" name="Oval 38"/>
          <p:cNvSpPr>
            <a:spLocks noChangeArrowheads="1"/>
          </p:cNvSpPr>
          <p:nvPr/>
        </p:nvSpPr>
        <p:spPr bwMode="auto">
          <a:xfrm>
            <a:off x="71437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14" name="Text Box 39"/>
          <p:cNvSpPr txBox="1">
            <a:spLocks noChangeArrowheads="1"/>
          </p:cNvSpPr>
          <p:nvPr/>
        </p:nvSpPr>
        <p:spPr bwMode="auto">
          <a:xfrm>
            <a:off x="7223125" y="3767138"/>
            <a:ext cx="1674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5615" name="AutoShape 40"/>
          <p:cNvSpPr>
            <a:spLocks noChangeArrowheads="1"/>
          </p:cNvSpPr>
          <p:nvPr/>
        </p:nvSpPr>
        <p:spPr bwMode="auto">
          <a:xfrm rot="8870696">
            <a:off x="1784350" y="3141663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16" name="Oval 41"/>
          <p:cNvSpPr>
            <a:spLocks noChangeArrowheads="1"/>
          </p:cNvSpPr>
          <p:nvPr/>
        </p:nvSpPr>
        <p:spPr bwMode="auto">
          <a:xfrm>
            <a:off x="-12700" y="3613150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17" name="Text Box 42"/>
          <p:cNvSpPr txBox="1">
            <a:spLocks noChangeArrowheads="1"/>
          </p:cNvSpPr>
          <p:nvPr/>
        </p:nvSpPr>
        <p:spPr bwMode="auto">
          <a:xfrm>
            <a:off x="384175" y="3716338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5618" name="AutoShape 43"/>
          <p:cNvSpPr>
            <a:spLocks noChangeArrowheads="1"/>
          </p:cNvSpPr>
          <p:nvPr/>
        </p:nvSpPr>
        <p:spPr bwMode="auto">
          <a:xfrm rot="7490917">
            <a:off x="3169444" y="3363119"/>
            <a:ext cx="2143125" cy="188913"/>
          </a:xfrm>
          <a:prstGeom prst="leftArrow">
            <a:avLst>
              <a:gd name="adj1" fmla="val 27083"/>
              <a:gd name="adj2" fmla="val 32226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19" name="Oval 44"/>
          <p:cNvSpPr>
            <a:spLocks noChangeArrowheads="1"/>
          </p:cNvSpPr>
          <p:nvPr/>
        </p:nvSpPr>
        <p:spPr bwMode="auto">
          <a:xfrm>
            <a:off x="2384425" y="4194175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20" name="Text Box 45"/>
          <p:cNvSpPr txBox="1">
            <a:spLocks noChangeArrowheads="1"/>
          </p:cNvSpPr>
          <p:nvPr/>
        </p:nvSpPr>
        <p:spPr bwMode="auto">
          <a:xfrm>
            <a:off x="2584450" y="4157663"/>
            <a:ext cx="2192338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algn="just"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5621" name="AutoShape 48"/>
          <p:cNvSpPr>
            <a:spLocks noChangeArrowheads="1"/>
          </p:cNvSpPr>
          <p:nvPr/>
        </p:nvSpPr>
        <p:spPr bwMode="auto">
          <a:xfrm rot="14362323" flipH="1">
            <a:off x="4675188" y="3411538"/>
            <a:ext cx="2144712" cy="188912"/>
          </a:xfrm>
          <a:prstGeom prst="leftArrow">
            <a:avLst>
              <a:gd name="adj1" fmla="val 27083"/>
              <a:gd name="adj2" fmla="val 32250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22" name="Oval 51"/>
          <p:cNvSpPr>
            <a:spLocks noChangeArrowheads="1"/>
          </p:cNvSpPr>
          <p:nvPr/>
        </p:nvSpPr>
        <p:spPr bwMode="auto">
          <a:xfrm>
            <a:off x="49974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23" name="Text Box 52"/>
          <p:cNvSpPr txBox="1">
            <a:spLocks noChangeArrowheads="1"/>
          </p:cNvSpPr>
          <p:nvPr/>
        </p:nvSpPr>
        <p:spPr bwMode="auto">
          <a:xfrm>
            <a:off x="5156200" y="3767138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25624" name="Rectangle 55"/>
          <p:cNvSpPr>
            <a:spLocks noChangeArrowheads="1"/>
          </p:cNvSpPr>
          <p:nvPr/>
        </p:nvSpPr>
        <p:spPr bwMode="auto">
          <a:xfrm>
            <a:off x="1816100" y="3319463"/>
            <a:ext cx="1341438" cy="211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625" name="Text Box 56"/>
          <p:cNvSpPr txBox="1">
            <a:spLocks noChangeArrowheads="1"/>
          </p:cNvSpPr>
          <p:nvPr/>
        </p:nvSpPr>
        <p:spPr bwMode="auto">
          <a:xfrm>
            <a:off x="1501775" y="3027363"/>
            <a:ext cx="1885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206.0.68.0/23</a:t>
            </a:r>
          </a:p>
        </p:txBody>
      </p:sp>
      <p:pic>
        <p:nvPicPr>
          <p:cNvPr id="2562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2068513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78025"/>
            <a:ext cx="8588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8" name="矩形 61"/>
          <p:cNvSpPr>
            <a:spLocks noChangeArrowheads="1"/>
          </p:cNvSpPr>
          <p:nvPr/>
        </p:nvSpPr>
        <p:spPr bwMode="auto">
          <a:xfrm>
            <a:off x="2632075" y="183991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29" name="矩形 62"/>
          <p:cNvSpPr>
            <a:spLocks noChangeArrowheads="1"/>
          </p:cNvSpPr>
          <p:nvPr/>
        </p:nvSpPr>
        <p:spPr bwMode="auto">
          <a:xfrm>
            <a:off x="4713288" y="1900238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630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3552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1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852863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3344863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3425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34" name="Text Box 47"/>
          <p:cNvSpPr txBox="1">
            <a:spLocks noChangeArrowheads="1"/>
          </p:cNvSpPr>
          <p:nvPr/>
        </p:nvSpPr>
        <p:spPr bwMode="auto">
          <a:xfrm>
            <a:off x="3349625" y="3214688"/>
            <a:ext cx="1885950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206.0.70.0/24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4"/>
          <p:cNvGrpSpPr>
            <a:grpSpLocks/>
          </p:cNvGrpSpPr>
          <p:nvPr/>
        </p:nvGrpSpPr>
        <p:grpSpPr bwMode="auto">
          <a:xfrm>
            <a:off x="361950" y="1876425"/>
            <a:ext cx="1511300" cy="738188"/>
            <a:chOff x="2592" y="1200"/>
            <a:chExt cx="2400" cy="1584"/>
          </a:xfrm>
        </p:grpSpPr>
        <p:grpSp>
          <p:nvGrpSpPr>
            <p:cNvPr id="26662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6672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3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4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5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6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7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8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79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6680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6663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4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5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6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7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8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69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70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6671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6627" name="Text Box 24"/>
          <p:cNvSpPr txBox="1">
            <a:spLocks noChangeArrowheads="1"/>
          </p:cNvSpPr>
          <p:nvPr/>
        </p:nvSpPr>
        <p:spPr bwMode="auto">
          <a:xfrm>
            <a:off x="546100" y="20415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6628" name="Oval 25"/>
          <p:cNvSpPr>
            <a:spLocks noChangeArrowheads="1"/>
          </p:cNvSpPr>
          <p:nvPr/>
        </p:nvSpPr>
        <p:spPr bwMode="auto">
          <a:xfrm>
            <a:off x="3651250" y="1914525"/>
            <a:ext cx="2625725" cy="95885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29" name="AutoShape 29"/>
          <p:cNvSpPr>
            <a:spLocks noChangeArrowheads="1"/>
          </p:cNvSpPr>
          <p:nvPr/>
        </p:nvSpPr>
        <p:spPr bwMode="auto">
          <a:xfrm>
            <a:off x="1830388" y="2162175"/>
            <a:ext cx="1749425" cy="220663"/>
          </a:xfrm>
          <a:prstGeom prst="leftArrow">
            <a:avLst>
              <a:gd name="adj1" fmla="val 50000"/>
              <a:gd name="adj2" fmla="val 198201"/>
            </a:avLst>
          </a:prstGeom>
          <a:solidFill>
            <a:schemeClr val="hlink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30" name="Text Box 31"/>
          <p:cNvSpPr txBox="1">
            <a:spLocks noChangeArrowheads="1"/>
          </p:cNvSpPr>
          <p:nvPr/>
        </p:nvSpPr>
        <p:spPr bwMode="auto">
          <a:xfrm>
            <a:off x="6348413" y="1844675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6631" name="Line 32"/>
          <p:cNvSpPr>
            <a:spLocks noChangeShapeType="1"/>
          </p:cNvSpPr>
          <p:nvPr/>
        </p:nvSpPr>
        <p:spPr bwMode="auto">
          <a:xfrm flipV="1">
            <a:off x="5711825" y="2138363"/>
            <a:ext cx="636588" cy="22066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Text Box 33"/>
          <p:cNvSpPr txBox="1">
            <a:spLocks noChangeArrowheads="1"/>
          </p:cNvSpPr>
          <p:nvPr/>
        </p:nvSpPr>
        <p:spPr bwMode="auto">
          <a:xfrm>
            <a:off x="673100" y="50736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6633" name="Text Box 34"/>
          <p:cNvSpPr txBox="1">
            <a:spLocks noChangeArrowheads="1"/>
          </p:cNvSpPr>
          <p:nvPr/>
        </p:nvSpPr>
        <p:spPr bwMode="auto">
          <a:xfrm>
            <a:off x="3184525" y="5643563"/>
            <a:ext cx="800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6634" name="Text Box 35"/>
          <p:cNvSpPr txBox="1">
            <a:spLocks noChangeArrowheads="1"/>
          </p:cNvSpPr>
          <p:nvPr/>
        </p:nvSpPr>
        <p:spPr bwMode="auto">
          <a:xfrm>
            <a:off x="6154738" y="5472113"/>
            <a:ext cx="800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6635" name="Text Box 36"/>
          <p:cNvSpPr txBox="1">
            <a:spLocks noChangeArrowheads="1"/>
          </p:cNvSpPr>
          <p:nvPr/>
        </p:nvSpPr>
        <p:spPr bwMode="auto">
          <a:xfrm>
            <a:off x="7854950" y="4540250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6636" name="AutoShape 37"/>
          <p:cNvSpPr>
            <a:spLocks noChangeArrowheads="1"/>
          </p:cNvSpPr>
          <p:nvPr/>
        </p:nvSpPr>
        <p:spPr bwMode="auto">
          <a:xfrm rot="1625099">
            <a:off x="5448300" y="3046413"/>
            <a:ext cx="2503488" cy="173037"/>
          </a:xfrm>
          <a:prstGeom prst="leftArrow">
            <a:avLst>
              <a:gd name="adj1" fmla="val 27083"/>
              <a:gd name="adj2" fmla="val 41099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37" name="Oval 38"/>
          <p:cNvSpPr>
            <a:spLocks noChangeArrowheads="1"/>
          </p:cNvSpPr>
          <p:nvPr/>
        </p:nvSpPr>
        <p:spPr bwMode="auto">
          <a:xfrm>
            <a:off x="7143750" y="3613150"/>
            <a:ext cx="1987550" cy="8874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38" name="Text Box 39"/>
          <p:cNvSpPr txBox="1">
            <a:spLocks noChangeArrowheads="1"/>
          </p:cNvSpPr>
          <p:nvPr/>
        </p:nvSpPr>
        <p:spPr bwMode="auto">
          <a:xfrm>
            <a:off x="7223125" y="3767138"/>
            <a:ext cx="1674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6639" name="AutoShape 40"/>
          <p:cNvSpPr>
            <a:spLocks noChangeArrowheads="1"/>
          </p:cNvSpPr>
          <p:nvPr/>
        </p:nvSpPr>
        <p:spPr bwMode="auto">
          <a:xfrm rot="8870696">
            <a:off x="1784350" y="3141663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0" name="Oval 41"/>
          <p:cNvSpPr>
            <a:spLocks noChangeArrowheads="1"/>
          </p:cNvSpPr>
          <p:nvPr/>
        </p:nvSpPr>
        <p:spPr bwMode="auto">
          <a:xfrm>
            <a:off x="-12700" y="3613150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1" name="Text Box 42"/>
          <p:cNvSpPr txBox="1">
            <a:spLocks noChangeArrowheads="1"/>
          </p:cNvSpPr>
          <p:nvPr/>
        </p:nvSpPr>
        <p:spPr bwMode="auto">
          <a:xfrm>
            <a:off x="384175" y="3716338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6642" name="AutoShape 43"/>
          <p:cNvSpPr>
            <a:spLocks noChangeArrowheads="1"/>
          </p:cNvSpPr>
          <p:nvPr/>
        </p:nvSpPr>
        <p:spPr bwMode="auto">
          <a:xfrm rot="7490917">
            <a:off x="3169444" y="3363119"/>
            <a:ext cx="2143125" cy="188913"/>
          </a:xfrm>
          <a:prstGeom prst="leftArrow">
            <a:avLst>
              <a:gd name="adj1" fmla="val 27083"/>
              <a:gd name="adj2" fmla="val 32226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3" name="Oval 44"/>
          <p:cNvSpPr>
            <a:spLocks noChangeArrowheads="1"/>
          </p:cNvSpPr>
          <p:nvPr/>
        </p:nvSpPr>
        <p:spPr bwMode="auto">
          <a:xfrm>
            <a:off x="2384425" y="4194175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4" name="Text Box 45"/>
          <p:cNvSpPr txBox="1">
            <a:spLocks noChangeArrowheads="1"/>
          </p:cNvSpPr>
          <p:nvPr/>
        </p:nvSpPr>
        <p:spPr bwMode="auto">
          <a:xfrm>
            <a:off x="2805113" y="4306888"/>
            <a:ext cx="16922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6645" name="AutoShape 48"/>
          <p:cNvSpPr>
            <a:spLocks noChangeArrowheads="1"/>
          </p:cNvSpPr>
          <p:nvPr/>
        </p:nvSpPr>
        <p:spPr bwMode="auto">
          <a:xfrm rot="14362323" flipH="1">
            <a:off x="4675188" y="3411538"/>
            <a:ext cx="2144712" cy="188912"/>
          </a:xfrm>
          <a:prstGeom prst="leftArrow">
            <a:avLst>
              <a:gd name="adj1" fmla="val 27083"/>
              <a:gd name="adj2" fmla="val 32250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6" name="Oval 51"/>
          <p:cNvSpPr>
            <a:spLocks noChangeArrowheads="1"/>
          </p:cNvSpPr>
          <p:nvPr/>
        </p:nvSpPr>
        <p:spPr bwMode="auto">
          <a:xfrm>
            <a:off x="5483225" y="4541838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7" name="Text Box 52"/>
          <p:cNvSpPr txBox="1">
            <a:spLocks noChangeArrowheads="1"/>
          </p:cNvSpPr>
          <p:nvPr/>
        </p:nvSpPr>
        <p:spPr bwMode="auto">
          <a:xfrm>
            <a:off x="5641975" y="4695825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26648" name="Rectangle 55"/>
          <p:cNvSpPr>
            <a:spLocks noChangeArrowheads="1"/>
          </p:cNvSpPr>
          <p:nvPr/>
        </p:nvSpPr>
        <p:spPr bwMode="auto">
          <a:xfrm>
            <a:off x="1816100" y="3319463"/>
            <a:ext cx="1341438" cy="211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6649" name="Text Box 56"/>
          <p:cNvSpPr txBox="1">
            <a:spLocks noChangeArrowheads="1"/>
          </p:cNvSpPr>
          <p:nvPr/>
        </p:nvSpPr>
        <p:spPr bwMode="auto">
          <a:xfrm>
            <a:off x="1501775" y="3027363"/>
            <a:ext cx="1885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206.0.68.0/23</a:t>
            </a:r>
          </a:p>
        </p:txBody>
      </p:sp>
      <p:pic>
        <p:nvPicPr>
          <p:cNvPr id="2665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2068513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78025"/>
            <a:ext cx="8588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2" name="矩形 61"/>
          <p:cNvSpPr>
            <a:spLocks noChangeArrowheads="1"/>
          </p:cNvSpPr>
          <p:nvPr/>
        </p:nvSpPr>
        <p:spPr bwMode="auto">
          <a:xfrm>
            <a:off x="2632075" y="183991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53" name="矩形 62"/>
          <p:cNvSpPr>
            <a:spLocks noChangeArrowheads="1"/>
          </p:cNvSpPr>
          <p:nvPr/>
        </p:nvSpPr>
        <p:spPr bwMode="auto">
          <a:xfrm>
            <a:off x="4713288" y="1900238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665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3552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852863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6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4273550"/>
            <a:ext cx="60801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342582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5030788" cy="60801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800" b="1" smtClean="0"/>
              <a:t>分析大学</a:t>
            </a:r>
            <a:r>
              <a:rPr lang="en-US" altLang="zh-CN" sz="2800" b="1" i="1" smtClean="0">
                <a:latin typeface="Times New Roman" panose="02020603050405020304" pitchFamily="18" charset="0"/>
              </a:rPr>
              <a:t>X</a:t>
            </a:r>
            <a:r>
              <a:rPr lang="zh-CN" altLang="en-US" sz="2800" b="1" smtClean="0"/>
              <a:t>网络地址的特征</a:t>
            </a:r>
            <a:r>
              <a:rPr lang="en-US" altLang="zh-CN" sz="2800" b="1" smtClean="0"/>
              <a:t>…</a:t>
            </a:r>
            <a:endParaRPr lang="zh-CN" altLang="en-US" sz="2800" b="1" smtClean="0"/>
          </a:p>
        </p:txBody>
      </p:sp>
      <p:sp>
        <p:nvSpPr>
          <p:cNvPr id="26659" name="Text Box 47"/>
          <p:cNvSpPr txBox="1">
            <a:spLocks noChangeArrowheads="1"/>
          </p:cNvSpPr>
          <p:nvPr/>
        </p:nvSpPr>
        <p:spPr bwMode="auto">
          <a:xfrm>
            <a:off x="3122613" y="3395663"/>
            <a:ext cx="1884362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206.0.70.0/24</a:t>
            </a:r>
          </a:p>
        </p:txBody>
      </p:sp>
      <p:sp>
        <p:nvSpPr>
          <p:cNvPr id="26660" name="Text Box 50"/>
          <p:cNvSpPr txBox="1">
            <a:spLocks noChangeArrowheads="1"/>
          </p:cNvSpPr>
          <p:nvPr/>
        </p:nvSpPr>
        <p:spPr bwMode="auto">
          <a:xfrm>
            <a:off x="5026025" y="3725863"/>
            <a:ext cx="1884363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206.0.71.0/25</a:t>
            </a:r>
          </a:p>
        </p:txBody>
      </p:sp>
      <p:sp>
        <p:nvSpPr>
          <p:cNvPr id="26661" name="Text Box 54"/>
          <p:cNvSpPr txBox="1">
            <a:spLocks noChangeArrowheads="1"/>
          </p:cNvSpPr>
          <p:nvPr/>
        </p:nvSpPr>
        <p:spPr bwMode="auto">
          <a:xfrm>
            <a:off x="6675438" y="2894013"/>
            <a:ext cx="219392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206.0.71.128/25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57"/>
          <p:cNvSpPr txBox="1">
            <a:spLocks noChangeArrowheads="1"/>
          </p:cNvSpPr>
          <p:nvPr/>
        </p:nvSpPr>
        <p:spPr bwMode="auto">
          <a:xfrm>
            <a:off x="395288" y="1628775"/>
            <a:ext cx="8569325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单位        地址块                             二进制表示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 三系    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206.0.71.0/25        </a:t>
            </a:r>
            <a:r>
              <a:rPr kumimoji="1" lang="en-US" altLang="zh-CN" sz="2600">
                <a:solidFill>
                  <a:srgbClr val="000066"/>
                </a:solidFill>
                <a:latin typeface="Times New Roman" panose="02020603050405020304" pitchFamily="18" charset="0"/>
              </a:rPr>
              <a:t>11001110.00000000.01000111.0* 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 四系    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206.0.71.128/25    </a:t>
            </a:r>
            <a:r>
              <a:rPr kumimoji="1" lang="en-US" altLang="zh-CN" sz="2600">
                <a:solidFill>
                  <a:srgbClr val="000066"/>
                </a:solidFill>
                <a:latin typeface="Times New Roman" panose="02020603050405020304" pitchFamily="18" charset="0"/>
              </a:rPr>
              <a:t>11001110.00000000.01000111.1*</a:t>
            </a:r>
          </a:p>
          <a:p>
            <a:pPr eaLnBrk="1" hangingPunct="1">
              <a:lnSpc>
                <a:spcPct val="120000"/>
              </a:lnSpc>
            </a:pPr>
            <a:endParaRPr kumimoji="1" lang="en-US" altLang="zh-CN" sz="100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三四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400">
                <a:solidFill>
                  <a:srgbClr val="FF000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206.0.71.0/24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11001110.00000000.01000111.*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二系    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206.0.70.0/24        </a:t>
            </a:r>
            <a:r>
              <a:rPr kumimoji="1" lang="en-US" altLang="zh-CN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11001110.00000000.01000110.*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1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二三四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206.0.70.0/23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11001110.00000000.0100011</a:t>
            </a:r>
            <a:r>
              <a:rPr kumimoji="1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一系     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206.0.68.0/23        </a:t>
            </a:r>
            <a:r>
              <a:rPr kumimoji="1" lang="en-US" altLang="zh-CN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11001110.00000000.0100010*</a:t>
            </a:r>
          </a:p>
          <a:p>
            <a:pPr eaLnBrk="1" hangingPunct="1">
              <a:lnSpc>
                <a:spcPct val="120000"/>
              </a:lnSpc>
            </a:pPr>
            <a:endParaRPr kumimoji="1" lang="en-US" altLang="zh-CN" sz="1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611188" y="5516563"/>
            <a:ext cx="7632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40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4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矩形 5"/>
          <p:cNvSpPr>
            <a:spLocks noChangeArrowheads="1"/>
          </p:cNvSpPr>
          <p:nvPr/>
        </p:nvSpPr>
        <p:spPr bwMode="auto">
          <a:xfrm>
            <a:off x="555625" y="5537200"/>
            <a:ext cx="74342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合并 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206.0.68.0/22         </a:t>
            </a:r>
            <a:r>
              <a:rPr kumimoji="1" lang="en-US" altLang="zh-CN" sz="2600">
                <a:solidFill>
                  <a:srgbClr val="FF0000"/>
                </a:solidFill>
                <a:latin typeface="Times New Roman" panose="02020603050405020304" pitchFamily="18" charset="0"/>
              </a:rPr>
              <a:t>11001110.00000000.010001</a:t>
            </a:r>
            <a:r>
              <a:rPr kumimoji="1" lang="zh-CN" altLang="en-US" sz="260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endParaRPr kumimoji="1" lang="en-US" altLang="zh-CN" sz="26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69532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sz="3000" smtClean="0"/>
              <a:t>CIDR </a:t>
            </a:r>
            <a:r>
              <a:rPr lang="zh-CN" altLang="en-US" sz="3000" smtClean="0"/>
              <a:t>地址块划分举例 </a:t>
            </a:r>
          </a:p>
        </p:txBody>
      </p:sp>
      <p:grpSp>
        <p:nvGrpSpPr>
          <p:cNvPr id="28675" name="Group 3"/>
          <p:cNvGrpSpPr>
            <a:grpSpLocks/>
          </p:cNvGrpSpPr>
          <p:nvPr/>
        </p:nvGrpSpPr>
        <p:grpSpPr bwMode="auto">
          <a:xfrm>
            <a:off x="158750" y="1104900"/>
            <a:ext cx="1511300" cy="738188"/>
            <a:chOff x="2592" y="1200"/>
            <a:chExt cx="2400" cy="1584"/>
          </a:xfrm>
        </p:grpSpPr>
        <p:grpSp>
          <p:nvGrpSpPr>
            <p:cNvPr id="28709" name="Group 4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28719" name="Oval 5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0" name="Oval 6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1" name="Oval 7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2" name="Oval 8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3" name="Oval 9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4" name="Oval 10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5" name="Oval 11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6" name="Oval 12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8727" name="Oval 13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8710" name="Oval 14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1" name="Oval 15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2" name="Oval 16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3" name="Oval 17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4" name="Oval 18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5" name="Oval 19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6" name="Oval 20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7" name="Oval 21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718" name="Oval 22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8676" name="Text Box 23"/>
          <p:cNvSpPr txBox="1">
            <a:spLocks noChangeArrowheads="1"/>
          </p:cNvSpPr>
          <p:nvPr/>
        </p:nvSpPr>
        <p:spPr bwMode="auto">
          <a:xfrm>
            <a:off x="395288" y="12128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28677" name="Oval 24"/>
          <p:cNvSpPr>
            <a:spLocks noChangeArrowheads="1"/>
          </p:cNvSpPr>
          <p:nvPr/>
        </p:nvSpPr>
        <p:spPr bwMode="auto">
          <a:xfrm>
            <a:off x="3576638" y="957263"/>
            <a:ext cx="2625725" cy="95885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78" name="Text Box 26"/>
          <p:cNvSpPr txBox="1">
            <a:spLocks noChangeArrowheads="1"/>
          </p:cNvSpPr>
          <p:nvPr/>
        </p:nvSpPr>
        <p:spPr bwMode="auto">
          <a:xfrm>
            <a:off x="3973513" y="1119188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anose="02020603050405020304" pitchFamily="18" charset="0"/>
              </a:rPr>
              <a:t>206.0.68.0/22</a:t>
            </a:r>
          </a:p>
        </p:txBody>
      </p:sp>
      <p:sp>
        <p:nvSpPr>
          <p:cNvPr id="28679" name="AutoShape 28"/>
          <p:cNvSpPr>
            <a:spLocks noChangeArrowheads="1"/>
          </p:cNvSpPr>
          <p:nvPr/>
        </p:nvSpPr>
        <p:spPr bwMode="auto">
          <a:xfrm rot="10800000">
            <a:off x="1763713" y="1341438"/>
            <a:ext cx="1749425" cy="220662"/>
          </a:xfrm>
          <a:prstGeom prst="leftArrow">
            <a:avLst>
              <a:gd name="adj1" fmla="val 50000"/>
              <a:gd name="adj2" fmla="val 198202"/>
            </a:avLst>
          </a:prstGeom>
          <a:solidFill>
            <a:schemeClr val="hlink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80" name="Text Box 30"/>
          <p:cNvSpPr txBox="1">
            <a:spLocks noChangeArrowheads="1"/>
          </p:cNvSpPr>
          <p:nvPr/>
        </p:nvSpPr>
        <p:spPr bwMode="auto">
          <a:xfrm>
            <a:off x="6361113" y="811213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8681" name="Line 31"/>
          <p:cNvSpPr>
            <a:spLocks noChangeShapeType="1"/>
          </p:cNvSpPr>
          <p:nvPr/>
        </p:nvSpPr>
        <p:spPr bwMode="auto">
          <a:xfrm flipV="1">
            <a:off x="5724525" y="1104900"/>
            <a:ext cx="636588" cy="2206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2" name="Text Box 32"/>
          <p:cNvSpPr txBox="1">
            <a:spLocks noChangeArrowheads="1"/>
          </p:cNvSpPr>
          <p:nvPr/>
        </p:nvSpPr>
        <p:spPr bwMode="auto">
          <a:xfrm>
            <a:off x="1935163" y="36845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28683" name="Text Box 33"/>
          <p:cNvSpPr txBox="1">
            <a:spLocks noChangeArrowheads="1"/>
          </p:cNvSpPr>
          <p:nvPr/>
        </p:nvSpPr>
        <p:spPr bwMode="auto">
          <a:xfrm>
            <a:off x="4643438" y="361315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28684" name="Text Box 34"/>
          <p:cNvSpPr txBox="1">
            <a:spLocks noChangeArrowheads="1"/>
          </p:cNvSpPr>
          <p:nvPr/>
        </p:nvSpPr>
        <p:spPr bwMode="auto">
          <a:xfrm>
            <a:off x="5724525" y="34290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28685" name="Text Box 35"/>
          <p:cNvSpPr txBox="1">
            <a:spLocks noChangeArrowheads="1"/>
          </p:cNvSpPr>
          <p:nvPr/>
        </p:nvSpPr>
        <p:spPr bwMode="auto">
          <a:xfrm>
            <a:off x="7885113" y="34290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28686" name="AutoShape 36"/>
          <p:cNvSpPr>
            <a:spLocks noChangeArrowheads="1"/>
          </p:cNvSpPr>
          <p:nvPr/>
        </p:nvSpPr>
        <p:spPr bwMode="auto">
          <a:xfrm rot="1625099">
            <a:off x="5461000" y="2012950"/>
            <a:ext cx="2503488" cy="173038"/>
          </a:xfrm>
          <a:prstGeom prst="leftArrow">
            <a:avLst>
              <a:gd name="adj1" fmla="val 27083"/>
              <a:gd name="adj2" fmla="val 410994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87" name="Oval 37"/>
          <p:cNvSpPr>
            <a:spLocks noChangeArrowheads="1"/>
          </p:cNvSpPr>
          <p:nvPr/>
        </p:nvSpPr>
        <p:spPr bwMode="auto">
          <a:xfrm>
            <a:off x="7156450" y="2579688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88" name="Text Box 38"/>
          <p:cNvSpPr txBox="1">
            <a:spLocks noChangeArrowheads="1"/>
          </p:cNvSpPr>
          <p:nvPr/>
        </p:nvSpPr>
        <p:spPr bwMode="auto">
          <a:xfrm>
            <a:off x="7235825" y="2733675"/>
            <a:ext cx="1674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28689" name="AutoShape 39"/>
          <p:cNvSpPr>
            <a:spLocks noChangeArrowheads="1"/>
          </p:cNvSpPr>
          <p:nvPr/>
        </p:nvSpPr>
        <p:spPr bwMode="auto">
          <a:xfrm rot="8870696">
            <a:off x="1797050" y="2108200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0" name="Oval 40"/>
          <p:cNvSpPr>
            <a:spLocks noChangeArrowheads="1"/>
          </p:cNvSpPr>
          <p:nvPr/>
        </p:nvSpPr>
        <p:spPr bwMode="auto">
          <a:xfrm>
            <a:off x="0" y="2579688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1" name="Text Box 41"/>
          <p:cNvSpPr txBox="1">
            <a:spLocks noChangeArrowheads="1"/>
          </p:cNvSpPr>
          <p:nvPr/>
        </p:nvSpPr>
        <p:spPr bwMode="auto">
          <a:xfrm>
            <a:off x="396875" y="2682875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28692" name="AutoShape 42"/>
          <p:cNvSpPr>
            <a:spLocks noChangeArrowheads="1"/>
          </p:cNvSpPr>
          <p:nvPr/>
        </p:nvSpPr>
        <p:spPr bwMode="auto">
          <a:xfrm rot="7490917">
            <a:off x="3182144" y="2329656"/>
            <a:ext cx="2143125" cy="188913"/>
          </a:xfrm>
          <a:prstGeom prst="leftArrow">
            <a:avLst>
              <a:gd name="adj1" fmla="val 27083"/>
              <a:gd name="adj2" fmla="val 322268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3" name="Oval 43"/>
          <p:cNvSpPr>
            <a:spLocks noChangeArrowheads="1"/>
          </p:cNvSpPr>
          <p:nvPr/>
        </p:nvSpPr>
        <p:spPr bwMode="auto">
          <a:xfrm>
            <a:off x="2544763" y="2579688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4" name="Text Box 44"/>
          <p:cNvSpPr txBox="1">
            <a:spLocks noChangeArrowheads="1"/>
          </p:cNvSpPr>
          <p:nvPr/>
        </p:nvSpPr>
        <p:spPr bwMode="auto">
          <a:xfrm>
            <a:off x="2941638" y="2682875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28695" name="Rectangle 45"/>
          <p:cNvSpPr>
            <a:spLocks noChangeArrowheads="1"/>
          </p:cNvSpPr>
          <p:nvPr/>
        </p:nvSpPr>
        <p:spPr bwMode="auto">
          <a:xfrm>
            <a:off x="3498850" y="2293938"/>
            <a:ext cx="1350963" cy="195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6" name="Text Box 46"/>
          <p:cNvSpPr txBox="1">
            <a:spLocks noChangeArrowheads="1"/>
          </p:cNvSpPr>
          <p:nvPr/>
        </p:nvSpPr>
        <p:spPr bwMode="auto">
          <a:xfrm>
            <a:off x="3419475" y="2181225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206.0.70.0/24</a:t>
            </a:r>
          </a:p>
        </p:txBody>
      </p:sp>
      <p:sp>
        <p:nvSpPr>
          <p:cNvPr id="28697" name="AutoShape 47"/>
          <p:cNvSpPr>
            <a:spLocks noChangeArrowheads="1"/>
          </p:cNvSpPr>
          <p:nvPr/>
        </p:nvSpPr>
        <p:spPr bwMode="auto">
          <a:xfrm rot="14362323" flipH="1">
            <a:off x="4687887" y="2378076"/>
            <a:ext cx="2144713" cy="188912"/>
          </a:xfrm>
          <a:prstGeom prst="leftArrow">
            <a:avLst>
              <a:gd name="adj1" fmla="val 27083"/>
              <a:gd name="adj2" fmla="val 322509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8" name="Rectangle 48"/>
          <p:cNvSpPr>
            <a:spLocks noChangeArrowheads="1"/>
          </p:cNvSpPr>
          <p:nvPr/>
        </p:nvSpPr>
        <p:spPr bwMode="auto">
          <a:xfrm>
            <a:off x="5168900" y="2312988"/>
            <a:ext cx="1341438" cy="18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699" name="Text Box 49"/>
          <p:cNvSpPr txBox="1">
            <a:spLocks noChangeArrowheads="1"/>
          </p:cNvSpPr>
          <p:nvPr/>
        </p:nvSpPr>
        <p:spPr bwMode="auto">
          <a:xfrm>
            <a:off x="5087938" y="2195513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206.0.71.0/25</a:t>
            </a:r>
          </a:p>
        </p:txBody>
      </p:sp>
      <p:sp>
        <p:nvSpPr>
          <p:cNvPr id="28700" name="Oval 50"/>
          <p:cNvSpPr>
            <a:spLocks noChangeArrowheads="1"/>
          </p:cNvSpPr>
          <p:nvPr/>
        </p:nvSpPr>
        <p:spPr bwMode="auto">
          <a:xfrm>
            <a:off x="5010150" y="2579688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701" name="Text Box 51"/>
          <p:cNvSpPr txBox="1">
            <a:spLocks noChangeArrowheads="1"/>
          </p:cNvSpPr>
          <p:nvPr/>
        </p:nvSpPr>
        <p:spPr bwMode="auto">
          <a:xfrm>
            <a:off x="5168900" y="2733675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28702" name="Rectangle 52"/>
          <p:cNvSpPr>
            <a:spLocks noChangeArrowheads="1"/>
          </p:cNvSpPr>
          <p:nvPr/>
        </p:nvSpPr>
        <p:spPr bwMode="auto">
          <a:xfrm>
            <a:off x="7156450" y="2286000"/>
            <a:ext cx="1581150" cy="211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703" name="Text Box 53"/>
          <p:cNvSpPr txBox="1">
            <a:spLocks noChangeArrowheads="1"/>
          </p:cNvSpPr>
          <p:nvPr/>
        </p:nvSpPr>
        <p:spPr bwMode="auto">
          <a:xfrm>
            <a:off x="7075488" y="2149475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206.0.71.128/25</a:t>
            </a:r>
          </a:p>
        </p:txBody>
      </p:sp>
      <p:sp>
        <p:nvSpPr>
          <p:cNvPr id="28704" name="Rectangle 54"/>
          <p:cNvSpPr>
            <a:spLocks noChangeArrowheads="1"/>
          </p:cNvSpPr>
          <p:nvPr/>
        </p:nvSpPr>
        <p:spPr bwMode="auto">
          <a:xfrm>
            <a:off x="1828800" y="2286000"/>
            <a:ext cx="1341438" cy="211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8705" name="Text Box 55"/>
          <p:cNvSpPr txBox="1">
            <a:spLocks noChangeArrowheads="1"/>
          </p:cNvSpPr>
          <p:nvPr/>
        </p:nvSpPr>
        <p:spPr bwMode="auto">
          <a:xfrm>
            <a:off x="1747838" y="2181225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206.0.68.0/23</a:t>
            </a:r>
          </a:p>
        </p:txBody>
      </p:sp>
      <p:sp>
        <p:nvSpPr>
          <p:cNvPr id="28706" name="Rectangle 56"/>
          <p:cNvSpPr>
            <a:spLocks noChangeArrowheads="1"/>
          </p:cNvSpPr>
          <p:nvPr/>
        </p:nvSpPr>
        <p:spPr bwMode="auto">
          <a:xfrm>
            <a:off x="0" y="4149725"/>
            <a:ext cx="9144000" cy="27082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 sz="280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8707" name="Text Box 57"/>
          <p:cNvSpPr txBox="1">
            <a:spLocks noChangeArrowheads="1"/>
          </p:cNvSpPr>
          <p:nvPr/>
        </p:nvSpPr>
        <p:spPr bwMode="auto">
          <a:xfrm>
            <a:off x="250825" y="4365625"/>
            <a:ext cx="8678863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这个 大学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共有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4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C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类网络。如果不采用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CIDR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技术，则在与该大学的路由器交换路由信息的每一个路由器的路由表中，就需要有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个项目。但采用地址聚合后，只需用路由聚合后的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1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206.0.68.0/22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就能找到该大学。 </a:t>
            </a:r>
          </a:p>
        </p:txBody>
      </p:sp>
      <p:sp>
        <p:nvSpPr>
          <p:cNvPr id="28708" name="Text Box 26"/>
          <p:cNvSpPr txBox="1">
            <a:spLocks noChangeArrowheads="1"/>
          </p:cNvSpPr>
          <p:nvPr/>
        </p:nvSpPr>
        <p:spPr bwMode="auto">
          <a:xfrm>
            <a:off x="1557338" y="879475"/>
            <a:ext cx="2168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000066"/>
                </a:solidFill>
                <a:latin typeface="Times New Roman" panose="02020603050405020304" pitchFamily="18" charset="0"/>
              </a:rPr>
              <a:t>206.0.68.0/22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4"/>
          <p:cNvSpPr txBox="1">
            <a:spLocks noChangeArrowheads="1"/>
          </p:cNvSpPr>
          <p:nvPr/>
        </p:nvSpPr>
        <p:spPr bwMode="auto">
          <a:xfrm>
            <a:off x="403225" y="765175"/>
            <a:ext cx="85693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dirty="0" smtClean="0">
                <a:solidFill>
                  <a:srgbClr val="0000FF"/>
                </a:solidFill>
                <a:latin typeface="+mn-ea"/>
                <a:ea typeface="+mn-ea"/>
              </a:rPr>
              <a:t>假设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R1</a:t>
            </a:r>
            <a:r>
              <a:rPr lang="zh-CN" altLang="en-US" sz="2800" dirty="0" smtClean="0">
                <a:solidFill>
                  <a:srgbClr val="0000FF"/>
                </a:solidFill>
                <a:latin typeface="+mn-ea"/>
                <a:ea typeface="+mn-ea"/>
              </a:rPr>
              <a:t>希望将给四系的数据包直接转发给四系，而不通过学校的路由器。</a:t>
            </a:r>
          </a:p>
        </p:txBody>
      </p:sp>
      <p:graphicFrame>
        <p:nvGraphicFramePr>
          <p:cNvPr id="29699" name="Object 15"/>
          <p:cNvGraphicFramePr>
            <a:graphicFrameLocks noGrp="1" noChangeAspect="1"/>
          </p:cNvGraphicFramePr>
          <p:nvPr>
            <p:ph/>
          </p:nvPr>
        </p:nvGraphicFramePr>
        <p:xfrm>
          <a:off x="684213" y="2497138"/>
          <a:ext cx="8008937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Visio" r:id="rId4" imgW="9829814" imgH="4930200" progId="Visio.Drawing.11">
                  <p:embed/>
                </p:oleObj>
              </mc:Choice>
              <mc:Fallback>
                <p:oleObj name="Visio" r:id="rId4" imgW="9829814" imgH="4930200" progId="Visio.Drawing.11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497138"/>
                        <a:ext cx="8008937" cy="4019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276475"/>
            <a:ext cx="8829675" cy="1651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/>
            </a:r>
            <a:br>
              <a:rPr lang="zh-CN" altLang="en-US" sz="3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</a:br>
            <a:r>
              <a:rPr lang="zh-CN" altLang="en-US" sz="3400" dirty="0" smtClean="0">
                <a:solidFill>
                  <a:srgbClr val="0000FF"/>
                </a:solidFill>
                <a:latin typeface="宋体" pitchFamily="2" charset="-122"/>
              </a:rPr>
              <a:t>无分类域间路由选择 </a:t>
            </a:r>
            <a:br>
              <a:rPr lang="zh-CN" altLang="en-US" sz="3400" dirty="0" smtClean="0">
                <a:solidFill>
                  <a:srgbClr val="0000FF"/>
                </a:solidFill>
                <a:latin typeface="宋体" pitchFamily="2" charset="-122"/>
              </a:rPr>
            </a:br>
            <a:r>
              <a:rPr lang="en-US" altLang="zh-CN" sz="3400" dirty="0" smtClean="0">
                <a:solidFill>
                  <a:srgbClr val="0000FF"/>
                </a:solidFill>
                <a:latin typeface="宋体" pitchFamily="2" charset="-122"/>
              </a:rPr>
              <a:t>CIDR (Classless Inter-Domain Routing)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514350" y="1052513"/>
            <a:ext cx="2833688" cy="525462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最长前缀匹配</a:t>
            </a:r>
          </a:p>
        </p:txBody>
      </p:sp>
      <p:sp>
        <p:nvSpPr>
          <p:cNvPr id="30725" name="Rectangle 6"/>
          <p:cNvSpPr>
            <a:spLocks noGrp="1" noChangeArrowheads="1"/>
          </p:cNvSpPr>
          <p:nvPr>
            <p:ph idx="1"/>
          </p:nvPr>
        </p:nvSpPr>
        <p:spPr>
          <a:xfrm>
            <a:off x="514350" y="1844675"/>
            <a:ext cx="8234363" cy="4114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600" smtClean="0">
                <a:latin typeface="Times New Roman" panose="02020603050405020304" pitchFamily="18" charset="0"/>
              </a:rPr>
              <a:t>使用 </a:t>
            </a:r>
            <a:r>
              <a:rPr lang="en-US" altLang="zh-CN" sz="2600" smtClean="0">
                <a:latin typeface="Times New Roman" panose="02020603050405020304" pitchFamily="18" charset="0"/>
              </a:rPr>
              <a:t>CIDR </a:t>
            </a:r>
            <a:r>
              <a:rPr lang="zh-CN" altLang="en-US" sz="2600" smtClean="0">
                <a:latin typeface="Times New Roman" panose="02020603050405020304" pitchFamily="18" charset="0"/>
              </a:rPr>
              <a:t>时，路由表中的每个项目由“网络前缀”和“下一跳地址”组成。在查找路由表时可能会得到不止一个匹配结果。 </a:t>
            </a: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600" smtClean="0">
                <a:solidFill>
                  <a:srgbClr val="0000FF"/>
                </a:solidFill>
                <a:latin typeface="Times New Roman" panose="02020603050405020304" pitchFamily="18" charset="0"/>
              </a:rPr>
              <a:t>应当从匹配结果中选择具有最长网络前缀的路由：最长前缀匹配</a:t>
            </a:r>
            <a:r>
              <a:rPr lang="en-US" altLang="zh-CN" sz="2600" smtClean="0">
                <a:solidFill>
                  <a:srgbClr val="0000FF"/>
                </a:solidFill>
                <a:latin typeface="Times New Roman" panose="02020603050405020304" pitchFamily="18" charset="0"/>
              </a:rPr>
              <a:t>(longest-prefix matching)</a:t>
            </a:r>
            <a:r>
              <a:rPr lang="zh-CN" altLang="en-US" sz="260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600" smtClean="0">
                <a:latin typeface="Times New Roman" panose="02020603050405020304" pitchFamily="18" charset="0"/>
              </a:rPr>
              <a:t>网络前缀越长，其地址块就越小，因而路由就越具体。</a:t>
            </a: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600" smtClean="0">
                <a:solidFill>
                  <a:srgbClr val="0000FF"/>
                </a:solidFill>
                <a:latin typeface="Times New Roman" panose="02020603050405020304" pitchFamily="18" charset="0"/>
              </a:rPr>
              <a:t>最长前缀匹配又称为最长匹配或最佳匹配。</a:t>
            </a:r>
            <a:r>
              <a:rPr lang="zh-CN" altLang="en-US" smtClean="0">
                <a:latin typeface="Times New Roman" panose="02020603050405020304" pitchFamily="18" charset="0"/>
              </a:rPr>
              <a:t>  </a:t>
            </a:r>
            <a:r>
              <a:rPr lang="zh-CN" altLang="en-US" sz="2600" smtClean="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514350" y="1052513"/>
            <a:ext cx="2833688" cy="525462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最长前缀匹配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628650" y="2347913"/>
          <a:ext cx="7886700" cy="1828800"/>
        </p:xfrm>
        <a:graphic>
          <a:graphicData uri="http://schemas.openxmlformats.org/drawingml/2006/table">
            <a:tbl>
              <a:tblPr/>
              <a:tblGrid>
                <a:gridCol w="2088802"/>
                <a:gridCol w="1512582"/>
                <a:gridCol w="1800692"/>
                <a:gridCol w="1332289"/>
                <a:gridCol w="1152335"/>
              </a:tblGrid>
              <a:tr h="39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destionation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Netmask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gateway</a:t>
                      </a: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interface</a:t>
                      </a: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metric</a:t>
                      </a: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2800" baseline="0" dirty="0" smtClean="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206.0.68.0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CN" sz="2800" baseline="0" dirty="0" smtClean="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/22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*****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*****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2800" baseline="0" dirty="0" smtClean="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206.0.71.128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2800" baseline="0" dirty="0" smtClean="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/25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*****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*****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65" marR="91465"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3850" y="4868863"/>
            <a:ext cx="6697663" cy="792162"/>
          </a:xfrm>
          <a:prstGeom prst="rect">
            <a:avLst/>
          </a:prstGeom>
          <a:solidFill>
            <a:srgbClr val="CCEC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目标地址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= 206.0.71.130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，如何路由？</a:t>
            </a:r>
            <a:endParaRPr lang="zh-CN" altLang="en-US"/>
          </a:p>
        </p:txBody>
      </p:sp>
      <p:sp>
        <p:nvSpPr>
          <p:cNvPr id="31783" name="矩形 2"/>
          <p:cNvSpPr>
            <a:spLocks noChangeArrowheads="1"/>
          </p:cNvSpPr>
          <p:nvPr/>
        </p:nvSpPr>
        <p:spPr bwMode="auto">
          <a:xfrm>
            <a:off x="514350" y="1797050"/>
            <a:ext cx="48323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ISP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位置处路由器的部分路由条目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0" y="836613"/>
            <a:ext cx="9109075" cy="5761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119234" name="Rectangle 2"/>
          <p:cNvSpPr>
            <a:spLocks noChangeArrowheads="1"/>
          </p:cNvSpPr>
          <p:nvPr/>
        </p:nvSpPr>
        <p:spPr bwMode="auto">
          <a:xfrm>
            <a:off x="2162175" y="4292600"/>
            <a:ext cx="4608513" cy="1584325"/>
          </a:xfrm>
          <a:prstGeom prst="rect">
            <a:avLst/>
          </a:prstGeom>
          <a:solidFill>
            <a:srgbClr val="CCEC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8100" y="908050"/>
            <a:ext cx="743108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收到的分组的目的地址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206.0.71.130</a:t>
            </a:r>
          </a:p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路由表中的项目：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206.0.68.0/22       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（大学）</a:t>
            </a:r>
          </a:p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                            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206.0.71.128/25   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（四系）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46050" y="2343150"/>
            <a:ext cx="4491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查找路由表中的第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1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73025" y="4797425"/>
            <a:ext cx="82946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AND     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      206.           0.    01000100.       130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146050" y="2776538"/>
            <a:ext cx="8963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1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206.0.68.0/22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的掩码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有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个连续的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400175" y="3341688"/>
            <a:ext cx="7531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11111111 11111111 11111100 00000000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146050" y="3846513"/>
            <a:ext cx="7078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因此只需把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的第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3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个字节转换成二进制。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358900" y="4278313"/>
            <a:ext cx="71961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11111111 11111111  11111100 00000000</a:t>
            </a:r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38100" y="5300663"/>
            <a:ext cx="88201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2690813" y="5373688"/>
            <a:ext cx="5273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206.           0.    01000100.       0</a:t>
            </a:r>
          </a:p>
        </p:txBody>
      </p:sp>
      <p:sp>
        <p:nvSpPr>
          <p:cNvPr id="1119245" name="Text Box 13"/>
          <p:cNvSpPr txBox="1">
            <a:spLocks noChangeArrowheads="1"/>
          </p:cNvSpPr>
          <p:nvPr/>
        </p:nvSpPr>
        <p:spPr bwMode="auto">
          <a:xfrm>
            <a:off x="146050" y="6005513"/>
            <a:ext cx="3627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与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206.0.68.0/22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匹配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11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234" grpId="0" animBg="1"/>
      <p:bldP spid="1119234" grpId="1" animBg="1"/>
      <p:bldP spid="11192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15"/>
          <p:cNvSpPr>
            <a:spLocks noChangeArrowheads="1"/>
          </p:cNvSpPr>
          <p:nvPr/>
        </p:nvSpPr>
        <p:spPr bwMode="auto">
          <a:xfrm>
            <a:off x="0" y="836613"/>
            <a:ext cx="9109075" cy="5761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8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117186" name="Rectangle 2"/>
          <p:cNvSpPr>
            <a:spLocks noChangeArrowheads="1"/>
          </p:cNvSpPr>
          <p:nvPr/>
        </p:nvSpPr>
        <p:spPr bwMode="auto">
          <a:xfrm>
            <a:off x="2124075" y="4076700"/>
            <a:ext cx="4751388" cy="1584325"/>
          </a:xfrm>
          <a:prstGeom prst="rect">
            <a:avLst/>
          </a:prstGeom>
          <a:solidFill>
            <a:srgbClr val="CCEC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07950" y="749300"/>
            <a:ext cx="743108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收到的分组的目的地址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D = 206.0.71.130</a:t>
            </a:r>
          </a:p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路由表中的项目：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206.0.68.0/22       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（大学）</a:t>
            </a:r>
          </a:p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                            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206.0.71.128/25   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（四系）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07950" y="2127250"/>
            <a:ext cx="4846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再查找路由表中的第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47625" y="4581525"/>
            <a:ext cx="8391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AND     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      206.           0.            71.  10000010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07950" y="2560638"/>
            <a:ext cx="9359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个项目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206.0.71.128/25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的掩码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有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25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个连续的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1362075" y="3125788"/>
            <a:ext cx="7531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11111111 11111111 11111111 10000000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107950" y="3630613"/>
            <a:ext cx="7078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因此只需把 </a:t>
            </a:r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的第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4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个字节转换成二进制。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1320800" y="4062413"/>
            <a:ext cx="7531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333399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 = 11111111 11111111 11111111 10000000</a:t>
            </a: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0" y="5084763"/>
            <a:ext cx="88201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652713" y="5157788"/>
            <a:ext cx="5772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206.           0.            71.  10000000</a:t>
            </a:r>
          </a:p>
        </p:txBody>
      </p:sp>
      <p:sp>
        <p:nvSpPr>
          <p:cNvPr id="1117197" name="Text Box 13"/>
          <p:cNvSpPr txBox="1">
            <a:spLocks noChangeArrowheads="1"/>
          </p:cNvSpPr>
          <p:nvPr/>
        </p:nvSpPr>
        <p:spPr bwMode="auto">
          <a:xfrm>
            <a:off x="107950" y="5789613"/>
            <a:ext cx="4024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与 </a:t>
            </a:r>
            <a:r>
              <a:rPr lang="en-US" altLang="zh-CN" sz="2800">
                <a:solidFill>
                  <a:srgbClr val="333399"/>
                </a:solidFill>
                <a:latin typeface="Arial" panose="020B0604020202020204" pitchFamily="34" charset="0"/>
              </a:rPr>
              <a:t>206.0.71.128/25 </a:t>
            </a:r>
            <a:r>
              <a:rPr lang="zh-CN" altLang="en-US" sz="2800">
                <a:solidFill>
                  <a:srgbClr val="333399"/>
                </a:solidFill>
                <a:latin typeface="Arial" panose="020B0604020202020204" pitchFamily="34" charset="0"/>
              </a:rPr>
              <a:t>匹配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11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186" grpId="0" animBg="1"/>
      <p:bldP spid="1117186" grpId="1" animBg="1"/>
      <p:bldP spid="111719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1084263"/>
            <a:ext cx="2690813" cy="481012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最长前缀匹配</a:t>
            </a:r>
          </a:p>
        </p:txBody>
      </p:sp>
      <p:sp>
        <p:nvSpPr>
          <p:cNvPr id="34823" name="Rectangle 9"/>
          <p:cNvSpPr>
            <a:spLocks noGrp="1" noChangeArrowheads="1"/>
          </p:cNvSpPr>
          <p:nvPr>
            <p:ph idx="1"/>
          </p:nvPr>
        </p:nvSpPr>
        <p:spPr>
          <a:xfrm>
            <a:off x="198438" y="1731963"/>
            <a:ext cx="8747125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i="1" smtClean="0"/>
              <a:t>D </a:t>
            </a:r>
            <a:r>
              <a:rPr lang="en-US" altLang="zh-CN" sz="2600" smtClean="0"/>
              <a:t>AND (11111111 11111111 11111100 00000000)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smtClean="0"/>
              <a:t>          = 206.0.68.0/22            </a:t>
            </a:r>
            <a:r>
              <a:rPr lang="zh-CN" altLang="en-US" sz="2600" smtClean="0"/>
              <a:t>匹配</a:t>
            </a:r>
            <a:endParaRPr lang="zh-CN" altLang="en-US" sz="2600" i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i="1" smtClean="0"/>
              <a:t>D </a:t>
            </a:r>
            <a:r>
              <a:rPr lang="en-US" altLang="zh-CN" sz="2600" smtClean="0"/>
              <a:t>AND (11111111 11111111 11111111 10000000)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smtClean="0"/>
              <a:t>         = 206.0.71.128/25         </a:t>
            </a:r>
            <a:r>
              <a:rPr lang="zh-CN" altLang="en-US" sz="2600" smtClean="0"/>
              <a:t>匹配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800" smtClean="0">
                <a:solidFill>
                  <a:srgbClr val="FF0000"/>
                </a:solidFill>
              </a:rPr>
              <a:t>选择两个匹配的地址中更具体的一个，即选择最长前缀的地址。</a:t>
            </a:r>
            <a:r>
              <a:rPr lang="zh-CN" altLang="en-US" sz="320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118218" name="Line 10"/>
          <p:cNvSpPr>
            <a:spLocks noChangeShapeType="1"/>
          </p:cNvSpPr>
          <p:nvPr/>
        </p:nvSpPr>
        <p:spPr bwMode="auto">
          <a:xfrm flipV="1">
            <a:off x="396875" y="3860800"/>
            <a:ext cx="8351838" cy="73025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3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11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218" grpId="0" animBg="1"/>
      <p:bldP spid="11182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0" y="1916113"/>
          <a:ext cx="9144000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Visio" r:id="rId3" imgW="9838620" imgH="4942948" progId="Visio.Drawing.11">
                  <p:embed/>
                </p:oleObj>
              </mc:Choice>
              <mc:Fallback>
                <p:oleObj name="Visio" r:id="rId3" imgW="9838620" imgH="494294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16113"/>
                        <a:ext cx="9144000" cy="4189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矩形 1"/>
          <p:cNvSpPr>
            <a:spLocks noChangeArrowheads="1"/>
          </p:cNvSpPr>
          <p:nvPr/>
        </p:nvSpPr>
        <p:spPr bwMode="auto">
          <a:xfrm>
            <a:off x="468313" y="1052513"/>
            <a:ext cx="6442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有如下网络拓扑结构，请为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R1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R2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编写路由表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3635" name="Group 3"/>
          <p:cNvGraphicFramePr>
            <a:graphicFrameLocks noGrp="1"/>
          </p:cNvGraphicFramePr>
          <p:nvPr/>
        </p:nvGraphicFramePr>
        <p:xfrm>
          <a:off x="0" y="0"/>
          <a:ext cx="9144000" cy="2212975"/>
        </p:xfrm>
        <a:graphic>
          <a:graphicData uri="http://schemas.openxmlformats.org/drawingml/2006/table">
            <a:tbl>
              <a:tblPr/>
              <a:tblGrid>
                <a:gridCol w="1828800"/>
                <a:gridCol w="2382838"/>
                <a:gridCol w="2089150"/>
                <a:gridCol w="2087562"/>
                <a:gridCol w="755650"/>
              </a:tblGrid>
              <a:tr h="16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掩码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网关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接口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跳数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192.168.0.1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192.168.0.1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192.168.1.0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192.168.1.1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192.168.1.1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192.168.2.0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192.168.3.0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192.168.3.1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6911" name="Group 47"/>
          <p:cNvGrpSpPr>
            <a:grpSpLocks/>
          </p:cNvGrpSpPr>
          <p:nvPr/>
        </p:nvGrpSpPr>
        <p:grpSpPr bwMode="auto">
          <a:xfrm>
            <a:off x="-107950" y="2316163"/>
            <a:ext cx="9090025" cy="4170362"/>
            <a:chOff x="-227" y="3301"/>
            <a:chExt cx="5726" cy="2627"/>
          </a:xfrm>
        </p:grpSpPr>
        <p:graphicFrame>
          <p:nvGraphicFramePr>
            <p:cNvPr id="36912" name="Object 48"/>
            <p:cNvGraphicFramePr>
              <a:graphicFrameLocks noChangeAspect="1"/>
            </p:cNvGraphicFramePr>
            <p:nvPr/>
          </p:nvGraphicFramePr>
          <p:xfrm>
            <a:off x="-227" y="3301"/>
            <a:ext cx="5726" cy="2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4" name="Visio" r:id="rId4" imgW="9838639" imgH="4942942" progId="Visio.Drawing.11">
                    <p:embed/>
                  </p:oleObj>
                </mc:Choice>
                <mc:Fallback>
                  <p:oleObj name="Visio" r:id="rId4" imgW="9838639" imgH="4942942" progId="Visio.Drawing.11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27" y="3301"/>
                          <a:ext cx="5726" cy="262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13" name="Text Box 49"/>
            <p:cNvSpPr txBox="1">
              <a:spLocks noChangeArrowheads="1"/>
            </p:cNvSpPr>
            <p:nvPr/>
          </p:nvSpPr>
          <p:spPr bwMode="auto">
            <a:xfrm>
              <a:off x="997" y="3367"/>
              <a:ext cx="1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399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CC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R2</a:t>
              </a:r>
              <a:r>
                <a:rPr lang="zh-CN" altLang="en-US" sz="2000" b="1">
                  <a:solidFill>
                    <a:srgbClr val="0000CC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路由表</a:t>
              </a:r>
              <a:r>
                <a:rPr lang="en-US" altLang="zh-CN" sz="2000" b="1">
                  <a:solidFill>
                    <a:srgbClr val="0000CC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?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4659" name="Group 3"/>
          <p:cNvGraphicFramePr>
            <a:graphicFrameLocks noGrp="1"/>
          </p:cNvGraphicFramePr>
          <p:nvPr/>
        </p:nvGraphicFramePr>
        <p:xfrm>
          <a:off x="0" y="0"/>
          <a:ext cx="9144000" cy="2193925"/>
        </p:xfrm>
        <a:graphic>
          <a:graphicData uri="http://schemas.openxmlformats.org/drawingml/2006/table">
            <a:tbl>
              <a:tblPr/>
              <a:tblGrid>
                <a:gridCol w="1828800"/>
                <a:gridCol w="2382838"/>
                <a:gridCol w="2089150"/>
                <a:gridCol w="2087562"/>
                <a:gridCol w="755650"/>
              </a:tblGrid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目标地址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掩码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网关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接口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跳数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192.168.0.0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192.168.1.0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192.168.2.0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192.168.3.0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255.255.255.0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7935" name="Group 47"/>
          <p:cNvGrpSpPr>
            <a:grpSpLocks/>
          </p:cNvGrpSpPr>
          <p:nvPr/>
        </p:nvGrpSpPr>
        <p:grpSpPr bwMode="auto">
          <a:xfrm>
            <a:off x="0" y="2349500"/>
            <a:ext cx="9090025" cy="4170363"/>
            <a:chOff x="193" y="46"/>
            <a:chExt cx="5726" cy="2627"/>
          </a:xfrm>
        </p:grpSpPr>
        <p:graphicFrame>
          <p:nvGraphicFramePr>
            <p:cNvPr id="37936" name="Object 48"/>
            <p:cNvGraphicFramePr>
              <a:graphicFrameLocks noChangeAspect="1"/>
            </p:cNvGraphicFramePr>
            <p:nvPr/>
          </p:nvGraphicFramePr>
          <p:xfrm>
            <a:off x="193" y="46"/>
            <a:ext cx="5726" cy="2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8" name="Visio" r:id="rId4" imgW="9838639" imgH="4942942" progId="Visio.Drawing.11">
                    <p:embed/>
                  </p:oleObj>
                </mc:Choice>
                <mc:Fallback>
                  <p:oleObj name="Visio" r:id="rId4" imgW="9838639" imgH="4942942" progId="Visio.Drawing.11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" y="46"/>
                          <a:ext cx="5726" cy="262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7" name="Text Box 49"/>
            <p:cNvSpPr txBox="1">
              <a:spLocks noChangeArrowheads="1"/>
            </p:cNvSpPr>
            <p:nvPr/>
          </p:nvSpPr>
          <p:spPr bwMode="auto">
            <a:xfrm>
              <a:off x="1156" y="119"/>
              <a:ext cx="1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399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R1</a:t>
              </a:r>
              <a:r>
                <a:rPr lang="zh-CN" altLang="en-US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路由表</a:t>
              </a:r>
              <a:r>
                <a:rPr lang="en-US" altLang="zh-CN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?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684213" y="1916113"/>
            <a:ext cx="799147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192.168.0.0/24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192.168.1.0/24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192.168.2.0/24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192.168.3.0/24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个网络地址分别用二进制表示：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00.*</a:t>
            </a:r>
          </a:p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【192.168.0.0/24】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01.*</a:t>
            </a:r>
          </a:p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【192.168.1.0/24】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10.*</a:t>
            </a:r>
          </a:p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【192.168.2.0/24】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11.*</a:t>
            </a:r>
          </a:p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【192.168.3.0/24】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5" name="矩形 3"/>
          <p:cNvSpPr>
            <a:spLocks noChangeArrowheads="1"/>
          </p:cNvSpPr>
          <p:nvPr/>
        </p:nvSpPr>
        <p:spPr bwMode="auto">
          <a:xfrm>
            <a:off x="539750" y="1028700"/>
            <a:ext cx="18716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子网汇聚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468313" y="692150"/>
            <a:ext cx="7991475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192.168.0.0/24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192.168.1.0/24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192.168.2.0/24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192.168.3.0/24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个网络地址分别用二进制表示：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00.00000000/24【192.168.0.0/24】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01.00000000/24【192.168.1.0/24】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10.00000000/24【192.168.2.0/24】</a:t>
            </a:r>
          </a:p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11000000.10101000.000000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11.00000000/24【192.168.3.0/24】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250825" y="5121275"/>
            <a:ext cx="84248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通过查看它们的二进制形式可以发现，它们的前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位是一样的，所以，我们就可以将它们的网络位在原有的基础上向后退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位，变成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位。</a:t>
            </a:r>
          </a:p>
        </p:txBody>
      </p:sp>
      <p:sp>
        <p:nvSpPr>
          <p:cNvPr id="39940" name="矩形 2"/>
          <p:cNvSpPr>
            <a:spLocks noChangeArrowheads="1"/>
          </p:cNvSpPr>
          <p:nvPr/>
        </p:nvSpPr>
        <p:spPr bwMode="auto">
          <a:xfrm>
            <a:off x="5724525" y="6072188"/>
            <a:ext cx="3311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FF"/>
                </a:solidFill>
                <a:latin typeface="Verdana" panose="020B0604030504040204" pitchFamily="34" charset="0"/>
              </a:rPr>
              <a:t>192.168.0.0/22</a:t>
            </a:r>
            <a:endParaRPr lang="zh-CN" altLang="en-US" sz="2800">
              <a:solidFill>
                <a:srgbClr val="0000FF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4681537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468313" y="1700213"/>
            <a:ext cx="886618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</a:rPr>
              <a:t>路由条目的数量等于路由器所能观察到的地址前缀数；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</a:rPr>
              <a:t>核心路由器的路由表条目越来越多，影响到路由器的性能；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316" name="矩形 4"/>
          <p:cNvSpPr>
            <a:spLocks noChangeArrowheads="1"/>
          </p:cNvSpPr>
          <p:nvPr/>
        </p:nvSpPr>
        <p:spPr bwMode="auto">
          <a:xfrm>
            <a:off x="5148263" y="4568825"/>
            <a:ext cx="38481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>
                <a:solidFill>
                  <a:srgbClr val="0070C0"/>
                </a:solidFill>
                <a:latin typeface="-apple-system"/>
              </a:rPr>
              <a:t>CIDR</a:t>
            </a:r>
            <a:r>
              <a:rPr lang="zh-CN" altLang="en-US">
                <a:solidFill>
                  <a:srgbClr val="0070C0"/>
                </a:solidFill>
                <a:latin typeface="-apple-system"/>
              </a:rPr>
              <a:t>是构成超网的一种技术实现。</a:t>
            </a:r>
            <a:r>
              <a:rPr lang="en-US" altLang="zh-CN">
                <a:solidFill>
                  <a:srgbClr val="0070C0"/>
                </a:solidFill>
                <a:latin typeface="-apple-system"/>
              </a:rPr>
              <a:t>CIDR</a:t>
            </a:r>
            <a:r>
              <a:rPr lang="zh-CN" altLang="en-US">
                <a:solidFill>
                  <a:srgbClr val="0070C0"/>
                </a:solidFill>
                <a:latin typeface="-apple-system"/>
              </a:rPr>
              <a:t>在一定程度上解决了路由表项目过多过大的问题。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9779" name="Group 3"/>
          <p:cNvGraphicFramePr>
            <a:graphicFrameLocks noGrp="1"/>
          </p:cNvGraphicFramePr>
          <p:nvPr/>
        </p:nvGraphicFramePr>
        <p:xfrm>
          <a:off x="0" y="0"/>
          <a:ext cx="9144000" cy="2322513"/>
        </p:xfrm>
        <a:graphic>
          <a:graphicData uri="http://schemas.openxmlformats.org/drawingml/2006/table">
            <a:tbl>
              <a:tblPr/>
              <a:tblGrid>
                <a:gridCol w="1828800"/>
                <a:gridCol w="2382838"/>
                <a:gridCol w="2089150"/>
                <a:gridCol w="2087562"/>
                <a:gridCol w="755650"/>
              </a:tblGrid>
              <a:tr h="16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掩码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网关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接口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跳数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192.168.0.0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255.255.252.0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202.119.112.2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202.119.112.1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0.0.0.0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/>
                          <a:ea typeface="宋体" pitchFamily="2" charset="-122"/>
                        </a:rPr>
                        <a:t>…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99823" name="Group 47"/>
          <p:cNvGrpSpPr>
            <a:grpSpLocks/>
          </p:cNvGrpSpPr>
          <p:nvPr/>
        </p:nvGrpSpPr>
        <p:grpSpPr bwMode="auto">
          <a:xfrm>
            <a:off x="-252413" y="1125538"/>
            <a:ext cx="9090026" cy="5070475"/>
            <a:chOff x="-159" y="731"/>
            <a:chExt cx="5726" cy="3194"/>
          </a:xfrm>
        </p:grpSpPr>
        <p:graphicFrame>
          <p:nvGraphicFramePr>
            <p:cNvPr id="41008" name="Object 48"/>
            <p:cNvGraphicFramePr>
              <a:graphicFrameLocks noChangeAspect="1"/>
            </p:cNvGraphicFramePr>
            <p:nvPr/>
          </p:nvGraphicFramePr>
          <p:xfrm>
            <a:off x="-159" y="1298"/>
            <a:ext cx="5726" cy="2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0" name="Visio" r:id="rId4" imgW="9838639" imgH="4942942" progId="Visio.Drawing.11">
                    <p:embed/>
                  </p:oleObj>
                </mc:Choice>
                <mc:Fallback>
                  <p:oleObj name="Visio" r:id="rId4" imgW="9838639" imgH="4942942" progId="Visio.Drawing.11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59" y="1298"/>
                          <a:ext cx="5726" cy="262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09" name="Text Box 49"/>
            <p:cNvSpPr txBox="1">
              <a:spLocks noChangeArrowheads="1"/>
            </p:cNvSpPr>
            <p:nvPr/>
          </p:nvSpPr>
          <p:spPr bwMode="auto">
            <a:xfrm>
              <a:off x="1" y="731"/>
              <a:ext cx="1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399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R1</a:t>
              </a:r>
              <a:r>
                <a:rPr lang="zh-CN" altLang="en-US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路由表</a:t>
              </a:r>
              <a:r>
                <a:rPr lang="en-US" altLang="zh-CN" sz="2000" b="1">
                  <a:solidFill>
                    <a:srgbClr val="0099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?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6" dur="2000" fill="hold"/>
                                        <p:tgtEl>
                                          <p:spTgt spid="1099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9750" y="936625"/>
            <a:ext cx="969963" cy="661988"/>
          </a:xfrm>
        </p:spPr>
        <p:txBody>
          <a:bodyPr/>
          <a:lstStyle/>
          <a:p>
            <a:pPr eaLnBrk="1" hangingPunct="1"/>
            <a:r>
              <a:rPr lang="zh-CN" altLang="en-US" sz="3400" smtClean="0"/>
              <a:t>例</a:t>
            </a:r>
            <a:r>
              <a:rPr lang="en-US" altLang="zh-CN" sz="3400" smtClean="0"/>
              <a:t>1</a:t>
            </a:r>
            <a:endParaRPr lang="zh-CN" altLang="en-US" sz="3400" smtClean="0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39750" y="1844675"/>
            <a:ext cx="84597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2048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类网络组成，从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192.24.0.0/24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192.31.255.0/24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，哪个地址块可覆盖地址范围？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49288" y="3284538"/>
          <a:ext cx="7235825" cy="2193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825"/>
              </a:tblGrid>
              <a:tr h="457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itchFamily="2" charset="-122"/>
                        </a:rPr>
                        <a:t>192.24.0.0     192.24.1.0   192.24.2.0 …   192.24.255.0</a:t>
                      </a:r>
                      <a:endParaRPr lang="zh-CN" altLang="en-US" sz="2400" baseline="0" dirty="0" smtClean="0">
                        <a:latin typeface="Times New Roman" panose="02020603050405020304" pitchFamily="18" charset="0"/>
                      </a:endParaRPr>
                    </a:p>
                  </a:txBody>
                  <a:tcPr marL="91451" marR="91451" marT="45653" marB="4565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70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itchFamily="2" charset="-122"/>
                          <a:cs typeface="+mn-cs"/>
                        </a:rPr>
                        <a:t>192.25.0.0     192.25.1.0   192.25.2.0 …   192.25.255.0</a:t>
                      </a:r>
                      <a:endParaRPr lang="zh-CN" altLang="en-US" sz="2400" b="1" kern="1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itchFamily="2" charset="-122"/>
                        <a:cs typeface="+mn-cs"/>
                      </a:endParaRPr>
                    </a:p>
                  </a:txBody>
                  <a:tcPr marL="91451" marR="91451" marT="45653" marB="4565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7046"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sz="2400" baseline="0" dirty="0">
                        <a:latin typeface="Times New Roman" panose="02020603050405020304" pitchFamily="18" charset="0"/>
                      </a:endParaRPr>
                    </a:p>
                  </a:txBody>
                  <a:tcPr marL="91451" marR="91451" marT="45653" marB="4565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22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itchFamily="2" charset="-122"/>
                          <a:cs typeface="+mn-cs"/>
                        </a:rPr>
                        <a:t>192.31.0.0     192.31.1.0   192.31.2.0 …   192.31.255.0</a:t>
                      </a:r>
                      <a:endParaRPr lang="zh-CN" altLang="en-US" sz="2400" b="1" kern="1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itchFamily="2" charset="-122"/>
                        <a:cs typeface="+mn-cs"/>
                      </a:endParaRPr>
                    </a:p>
                    <a:p>
                      <a:endParaRPr lang="zh-CN" altLang="en-US" sz="2400" baseline="0" dirty="0">
                        <a:latin typeface="Times New Roman" panose="02020603050405020304" pitchFamily="18" charset="0"/>
                      </a:endParaRPr>
                    </a:p>
                  </a:txBody>
                  <a:tcPr marL="91451" marR="91451" marT="45653" marB="4565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611188" y="1052513"/>
            <a:ext cx="8064500" cy="4524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192.24.0.0    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000.00000000.*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192.25.255.0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001.11111111.*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192.26.255.0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010.11111111.*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192.27.255.0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011.11111111.*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192.28.255.0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100.11111111.*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192.29.255.0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101.11111111.*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192.30.255.0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110.11111111.*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192.31.255.0    :</a:t>
            </a:r>
            <a:r>
              <a:rPr lang="en-US" altLang="zh-CN" sz="24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192.00011</a:t>
            </a:r>
            <a:r>
              <a:rPr lang="en-US" altLang="zh-CN" sz="24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111.11111111.*</a:t>
            </a:r>
            <a:endParaRPr lang="zh-CN" altLang="en-US" sz="2400" b="1">
              <a:solidFill>
                <a:srgbClr val="A5002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219700" y="5805488"/>
            <a:ext cx="35401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192.24.0.0/13</a:t>
            </a:r>
            <a:endParaRPr lang="zh-CN" altLang="en-US" sz="3200" b="1">
              <a:solidFill>
                <a:srgbClr val="A5002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771775" y="2924175"/>
            <a:ext cx="30702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70C0"/>
                </a:solidFill>
              </a:rPr>
              <a:t>扩展  多段汇聚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38163" y="765175"/>
            <a:ext cx="842486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地址范围：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59.37.80.0/24--59.37.127.0/24,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如何划分超网才使路由表条目最少呢？</a:t>
            </a:r>
          </a:p>
        </p:txBody>
      </p:sp>
      <p:sp>
        <p:nvSpPr>
          <p:cNvPr id="1102852" name="Text Box 4"/>
          <p:cNvSpPr txBox="1">
            <a:spLocks noChangeArrowheads="1"/>
          </p:cNvSpPr>
          <p:nvPr/>
        </p:nvSpPr>
        <p:spPr bwMode="auto">
          <a:xfrm>
            <a:off x="611188" y="2133600"/>
            <a:ext cx="7561262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59.37.80.0 :   59.37.01010000.*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			59.37.01011111.*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                    59.37.01100000.*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59.37.127.0:  59.37.01111111.*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0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/>
          <p:cNvSpPr txBox="1">
            <a:spLocks noChangeArrowheads="1"/>
          </p:cNvSpPr>
          <p:nvPr/>
        </p:nvSpPr>
        <p:spPr bwMode="auto">
          <a:xfrm>
            <a:off x="538163" y="1649413"/>
            <a:ext cx="65532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59.37.80.0 :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59.37.0101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0000.0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59.37.95.0 :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59.37.0101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1111.0</a:t>
            </a:r>
          </a:p>
          <a:p>
            <a:pPr eaLnBrk="1" hangingPunct="1">
              <a:lnSpc>
                <a:spcPct val="150000"/>
              </a:lnSpc>
            </a:pPr>
            <a:endParaRPr lang="en-US" altLang="zh-CN" sz="2800" b="1">
              <a:solidFill>
                <a:srgbClr val="A5002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59.37.96.0 : 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00000.0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59.37.127.0 :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11111.0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883275" y="3049588"/>
            <a:ext cx="3114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59.37.80.0/20</a:t>
            </a:r>
            <a:endParaRPr lang="zh-CN" altLang="en-US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881688" y="4938713"/>
            <a:ext cx="31162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59.37.96.0/19</a:t>
            </a:r>
            <a:endParaRPr lang="zh-CN" altLang="en-US" sz="2800" b="1">
              <a:solidFill>
                <a:srgbClr val="0000FF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538163" y="765175"/>
            <a:ext cx="842486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地址范围：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59.37.80.0/24--59.37.127.0/24,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如何划分超网才使路由表条目最少呢？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8163" y="1649413"/>
            <a:ext cx="65532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59.37.80.0 :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59.37.0101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0000.0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59.37.95.0 :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59.37.0101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1111.0</a:t>
            </a:r>
          </a:p>
          <a:p>
            <a:pPr eaLnBrk="1" hangingPunct="1">
              <a:lnSpc>
                <a:spcPct val="150000"/>
              </a:lnSpc>
            </a:pPr>
            <a:endParaRPr lang="en-US" altLang="zh-CN" sz="2800" b="1">
              <a:solidFill>
                <a:srgbClr val="A5002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59.37.96.0 :  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00000.0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59.37.127.0 :</a:t>
            </a:r>
            <a:r>
              <a:rPr lang="en-US" altLang="zh-CN" sz="2800" b="1">
                <a:solidFill>
                  <a:srgbClr val="0000FF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59.37.011</a:t>
            </a:r>
            <a:r>
              <a:rPr lang="en-US" altLang="zh-CN" sz="2800" b="1">
                <a:solidFill>
                  <a:srgbClr val="A5002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11111.0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331913" y="5373688"/>
            <a:ext cx="56388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59.37.64.0/18</a:t>
            </a:r>
            <a:r>
              <a:rPr lang="zh-CN" altLang="en-US" sz="2800" b="1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表示什么范围？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538163" y="765175"/>
            <a:ext cx="842486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地址范围：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59.37.80.0/24--59.37.127.0/24,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如何划分超网才使路由表条目最少呢？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539750" y="1052513"/>
            <a:ext cx="32400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399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 dirty="0" smtClean="0">
                <a:latin typeface="+mn-ea"/>
                <a:ea typeface="+mn-ea"/>
              </a:rPr>
              <a:t>超网（子网汇聚）</a:t>
            </a:r>
          </a:p>
        </p:txBody>
      </p:sp>
      <p:sp>
        <p:nvSpPr>
          <p:cNvPr id="14339" name="矩形 4"/>
          <p:cNvSpPr>
            <a:spLocks noChangeArrowheads="1"/>
          </p:cNvSpPr>
          <p:nvPr/>
        </p:nvSpPr>
        <p:spPr bwMode="auto">
          <a:xfrm>
            <a:off x="468313" y="1844675"/>
            <a:ext cx="842486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超网是与子网类似的概念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--IP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地址根据子网掩码被分为独立的网络地址和主机地址。但是，与子网把大网络分成若干小网络相反，超网是把一些小网络组合成一个大网络。</a:t>
            </a:r>
          </a:p>
          <a:p>
            <a:pPr algn="just" eaLnBrk="1" hangingPunct="1"/>
            <a:endParaRPr lang="en-US" altLang="zh-CN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 eaLnBrk="1" hangingPunct="1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超网（子网汇聚）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就是主机位向网络位借位。换言之，就是减少网络位，增加主机位。</a:t>
            </a:r>
          </a:p>
          <a:p>
            <a:pPr algn="just" eaLnBrk="1" hangingPunct="1"/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子网汇聚相当于子网划分的逆运算。在实际应用中一般是为了减轻路由表的负载而引进地址汇聚的概念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超网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4624388" y="4076700"/>
            <a:ext cx="4233862" cy="7334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>
          <a:xfrm>
            <a:off x="565150" y="808038"/>
            <a:ext cx="3575050" cy="733425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chemeClr val="hlink"/>
                </a:solidFill>
              </a:rPr>
              <a:t>无分类</a:t>
            </a:r>
            <a:r>
              <a:rPr lang="zh-CN" altLang="en-US" sz="3200" smtClean="0"/>
              <a:t>的两级编址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217488" y="3586163"/>
            <a:ext cx="8640762" cy="3024187"/>
          </a:xfrm>
        </p:spPr>
        <p:txBody>
          <a:bodyPr/>
          <a:lstStyle/>
          <a:p>
            <a:pPr algn="just" eaLnBrk="1" hangingPunct="1"/>
            <a:r>
              <a:rPr lang="zh-CN" altLang="en-US" sz="2600" smtClean="0"/>
              <a:t>无分类的两级编址的记法是： </a:t>
            </a:r>
          </a:p>
          <a:p>
            <a:pPr algn="r" eaLnBrk="1" hangingPunct="1">
              <a:spcBef>
                <a:spcPct val="50000"/>
              </a:spcBef>
              <a:spcAft>
                <a:spcPct val="40000"/>
              </a:spcAft>
              <a:buFont typeface="Wingdings" panose="05000000000000000000" pitchFamily="2" charset="2"/>
              <a:buNone/>
            </a:pPr>
            <a:r>
              <a:rPr lang="en-US" altLang="zh-CN" sz="2600" smtClean="0">
                <a:solidFill>
                  <a:srgbClr val="0000FF"/>
                </a:solidFill>
              </a:rPr>
              <a:t>IP</a:t>
            </a:r>
            <a:r>
              <a:rPr lang="zh-CN" altLang="en-US" sz="2600" smtClean="0">
                <a:solidFill>
                  <a:srgbClr val="0000FF"/>
                </a:solidFill>
              </a:rPr>
              <a:t>地址 </a:t>
            </a:r>
            <a:r>
              <a:rPr lang="en-US" altLang="zh-CN" sz="2600" smtClean="0">
                <a:solidFill>
                  <a:srgbClr val="0000FF"/>
                </a:solidFill>
              </a:rPr>
              <a:t>::= {&lt;</a:t>
            </a:r>
            <a:r>
              <a:rPr lang="zh-CN" altLang="en-US" sz="2600" smtClean="0">
                <a:solidFill>
                  <a:srgbClr val="0000FF"/>
                </a:solidFill>
              </a:rPr>
              <a:t>网络前缀</a:t>
            </a:r>
            <a:r>
              <a:rPr lang="en-US" altLang="zh-CN" sz="2600" smtClean="0">
                <a:solidFill>
                  <a:srgbClr val="0000FF"/>
                </a:solidFill>
              </a:rPr>
              <a:t>&gt;, &lt;</a:t>
            </a:r>
            <a:r>
              <a:rPr lang="zh-CN" altLang="en-US" sz="2600" smtClean="0">
                <a:solidFill>
                  <a:srgbClr val="0000FF"/>
                </a:solidFill>
              </a:rPr>
              <a:t>主机号</a:t>
            </a:r>
            <a:r>
              <a:rPr lang="en-US" altLang="zh-CN" sz="2600" smtClean="0">
                <a:solidFill>
                  <a:srgbClr val="0000FF"/>
                </a:solidFill>
              </a:rPr>
              <a:t>&gt;}</a:t>
            </a:r>
          </a:p>
          <a:p>
            <a:pPr algn="just" eaLnBrk="1" hangingPunct="1"/>
            <a:r>
              <a:rPr lang="en-US" altLang="zh-CN" sz="2600" smtClean="0">
                <a:solidFill>
                  <a:srgbClr val="0000FF"/>
                </a:solidFill>
              </a:rPr>
              <a:t>CIDR </a:t>
            </a:r>
            <a:r>
              <a:rPr lang="zh-CN" altLang="en-US" sz="2600" smtClean="0">
                <a:solidFill>
                  <a:srgbClr val="0000FF"/>
                </a:solidFill>
              </a:rPr>
              <a:t>还使用“斜线记法”</a:t>
            </a:r>
            <a:r>
              <a:rPr lang="en-US" altLang="zh-CN" sz="2600" smtClean="0">
                <a:solidFill>
                  <a:srgbClr val="0000FF"/>
                </a:solidFill>
              </a:rPr>
              <a:t>(slash notation)</a:t>
            </a:r>
            <a:r>
              <a:rPr lang="zh-CN" altLang="en-US" sz="2600" smtClean="0">
                <a:solidFill>
                  <a:srgbClr val="0000FF"/>
                </a:solidFill>
              </a:rPr>
              <a:t>，即在</a:t>
            </a:r>
            <a:r>
              <a:rPr lang="en-US" altLang="zh-CN" sz="2600" smtClean="0">
                <a:solidFill>
                  <a:srgbClr val="0000FF"/>
                </a:solidFill>
              </a:rPr>
              <a:t>IP</a:t>
            </a:r>
            <a:r>
              <a:rPr lang="zh-CN" altLang="en-US" sz="2600" smtClean="0">
                <a:solidFill>
                  <a:srgbClr val="0000FF"/>
                </a:solidFill>
              </a:rPr>
              <a:t>地址后面加上一个斜线“</a:t>
            </a:r>
            <a:r>
              <a:rPr lang="en-US" altLang="zh-CN" sz="2600" smtClean="0">
                <a:solidFill>
                  <a:srgbClr val="0000FF"/>
                </a:solidFill>
              </a:rPr>
              <a:t>/”</a:t>
            </a:r>
            <a:r>
              <a:rPr lang="zh-CN" altLang="en-US" sz="2600" smtClean="0">
                <a:solidFill>
                  <a:srgbClr val="0000FF"/>
                </a:solidFill>
              </a:rPr>
              <a:t>，然后写上网络前缀所占的比特数（这个数值对应于三级编址中子网掩码中比特 </a:t>
            </a:r>
            <a:r>
              <a:rPr lang="en-US" altLang="zh-CN" sz="2600" smtClean="0">
                <a:solidFill>
                  <a:srgbClr val="0000FF"/>
                </a:solidFill>
              </a:rPr>
              <a:t>1 </a:t>
            </a:r>
            <a:r>
              <a:rPr lang="zh-CN" altLang="en-US" sz="2600" smtClean="0">
                <a:solidFill>
                  <a:srgbClr val="0000FF"/>
                </a:solidFill>
              </a:rPr>
              <a:t>的个数）</a:t>
            </a:r>
            <a:r>
              <a:rPr lang="en-US" altLang="zh-CN" sz="2600" smtClean="0">
                <a:solidFill>
                  <a:srgbClr val="0000FF"/>
                </a:solidFill>
              </a:rPr>
              <a:t>191.128.10.0/24</a:t>
            </a:r>
            <a:r>
              <a:rPr lang="zh-CN" altLang="en-US" sz="2600" smtClean="0">
                <a:solidFill>
                  <a:srgbClr val="0000FF"/>
                </a:solidFill>
              </a:rPr>
              <a:t>。</a:t>
            </a:r>
          </a:p>
        </p:txBody>
      </p:sp>
      <p:sp>
        <p:nvSpPr>
          <p:cNvPr id="15365" name="矩形 1"/>
          <p:cNvSpPr>
            <a:spLocks noChangeArrowheads="1"/>
          </p:cNvSpPr>
          <p:nvPr/>
        </p:nvSpPr>
        <p:spPr bwMode="auto">
          <a:xfrm>
            <a:off x="215900" y="1763713"/>
            <a:ext cx="86106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rgbClr val="0070C0"/>
                </a:solidFill>
              </a:rPr>
              <a:t>CIDR </a:t>
            </a:r>
            <a:r>
              <a:rPr lang="zh-CN" altLang="en-US" sz="2400">
                <a:solidFill>
                  <a:srgbClr val="0070C0"/>
                </a:solidFill>
              </a:rPr>
              <a:t>消除了传统的 </a:t>
            </a:r>
            <a:r>
              <a:rPr lang="en-US" altLang="zh-CN" sz="2400">
                <a:solidFill>
                  <a:srgbClr val="0070C0"/>
                </a:solidFill>
              </a:rPr>
              <a:t>A </a:t>
            </a:r>
            <a:r>
              <a:rPr lang="zh-CN" altLang="en-US" sz="2400">
                <a:solidFill>
                  <a:srgbClr val="0070C0"/>
                </a:solidFill>
              </a:rPr>
              <a:t>类、</a:t>
            </a:r>
            <a:r>
              <a:rPr lang="en-US" altLang="zh-CN" sz="2400">
                <a:solidFill>
                  <a:srgbClr val="0070C0"/>
                </a:solidFill>
              </a:rPr>
              <a:t>B </a:t>
            </a:r>
            <a:r>
              <a:rPr lang="zh-CN" altLang="en-US" sz="2400">
                <a:solidFill>
                  <a:srgbClr val="0070C0"/>
                </a:solidFill>
              </a:rPr>
              <a:t>类和 </a:t>
            </a:r>
            <a:r>
              <a:rPr lang="en-US" altLang="zh-CN" sz="2400">
                <a:solidFill>
                  <a:srgbClr val="0070C0"/>
                </a:solidFill>
              </a:rPr>
              <a:t>C </a:t>
            </a:r>
            <a:r>
              <a:rPr lang="zh-CN" altLang="en-US" sz="2400">
                <a:solidFill>
                  <a:srgbClr val="0070C0"/>
                </a:solidFill>
              </a:rPr>
              <a:t>类地址以及划分子网的概念。地址从三级编址（使用子网掩码）又回到了两级编址。  </a:t>
            </a:r>
            <a:endParaRPr lang="en-US" altLang="zh-CN" sz="2400">
              <a:solidFill>
                <a:srgbClr val="0070C0"/>
              </a:solidFill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rgbClr val="0070C0"/>
                </a:solidFill>
              </a:rPr>
              <a:t>CIDR </a:t>
            </a:r>
            <a:r>
              <a:rPr lang="zh-CN" altLang="en-US" sz="2400">
                <a:solidFill>
                  <a:srgbClr val="0070C0"/>
                </a:solidFill>
              </a:rPr>
              <a:t>将网络前缀都相同的连续的 </a:t>
            </a:r>
            <a:r>
              <a:rPr lang="en-US" altLang="zh-CN" sz="2400">
                <a:solidFill>
                  <a:srgbClr val="0070C0"/>
                </a:solidFill>
              </a:rPr>
              <a:t>IP </a:t>
            </a:r>
            <a:r>
              <a:rPr lang="zh-CN" altLang="en-US" sz="2400">
                <a:solidFill>
                  <a:srgbClr val="0070C0"/>
                </a:solidFill>
              </a:rPr>
              <a:t>地址组成</a:t>
            </a:r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</a:rPr>
              <a:t>“</a:t>
            </a:r>
            <a:r>
              <a:rPr lang="en-US" altLang="zh-CN" sz="2400">
                <a:solidFill>
                  <a:srgbClr val="0070C0"/>
                </a:solidFill>
              </a:rPr>
              <a:t>CIDR</a:t>
            </a:r>
            <a:r>
              <a:rPr lang="zh-CN" altLang="en-US" sz="2400">
                <a:solidFill>
                  <a:srgbClr val="0070C0"/>
                </a:solidFill>
              </a:rPr>
              <a:t>地址块</a:t>
            </a:r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</a:rPr>
              <a:t>”</a:t>
            </a:r>
            <a:r>
              <a:rPr lang="zh-CN" altLang="en-US" sz="2400">
                <a:solidFill>
                  <a:srgbClr val="0070C0"/>
                </a:solidFill>
              </a:rPr>
              <a:t>。</a:t>
            </a:r>
            <a:r>
              <a:rPr lang="zh-CN" altLang="en-US">
                <a:solidFill>
                  <a:srgbClr val="0070C0"/>
                </a:solidFill>
              </a:rPr>
              <a:t>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1011238"/>
            <a:ext cx="3735387" cy="52228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CIDR </a:t>
            </a:r>
            <a:r>
              <a:rPr lang="zh-CN" alt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地址块划分举例 </a:t>
            </a:r>
          </a:p>
        </p:txBody>
      </p:sp>
      <p:grpSp>
        <p:nvGrpSpPr>
          <p:cNvPr id="16387" name="Group 4"/>
          <p:cNvGrpSpPr>
            <a:grpSpLocks/>
          </p:cNvGrpSpPr>
          <p:nvPr/>
        </p:nvGrpSpPr>
        <p:grpSpPr bwMode="auto">
          <a:xfrm>
            <a:off x="168275" y="1898650"/>
            <a:ext cx="1511300" cy="738188"/>
            <a:chOff x="2592" y="1200"/>
            <a:chExt cx="2400" cy="1584"/>
          </a:xfrm>
        </p:grpSpPr>
        <p:grpSp>
          <p:nvGrpSpPr>
            <p:cNvPr id="16418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16428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29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0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1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2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3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4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5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6436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16419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0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1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2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3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4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5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6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427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16388" name="Text Box 24"/>
          <p:cNvSpPr txBox="1">
            <a:spLocks noChangeArrowheads="1"/>
          </p:cNvSpPr>
          <p:nvPr/>
        </p:nvSpPr>
        <p:spPr bwMode="auto">
          <a:xfrm>
            <a:off x="404813" y="20066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16389" name="Oval 25"/>
          <p:cNvSpPr>
            <a:spLocks noChangeArrowheads="1"/>
          </p:cNvSpPr>
          <p:nvPr/>
        </p:nvSpPr>
        <p:spPr bwMode="auto">
          <a:xfrm>
            <a:off x="3586163" y="1751013"/>
            <a:ext cx="2625725" cy="958850"/>
          </a:xfrm>
          <a:prstGeom prst="ellipse">
            <a:avLst/>
          </a:prstGeom>
          <a:solidFill>
            <a:srgbClr val="BBD9F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390" name="Text Box 31"/>
          <p:cNvSpPr txBox="1">
            <a:spLocks noChangeArrowheads="1"/>
          </p:cNvSpPr>
          <p:nvPr/>
        </p:nvSpPr>
        <p:spPr bwMode="auto">
          <a:xfrm>
            <a:off x="6370638" y="1604963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6391" name="Line 32"/>
          <p:cNvSpPr>
            <a:spLocks noChangeShapeType="1"/>
          </p:cNvSpPr>
          <p:nvPr/>
        </p:nvSpPr>
        <p:spPr bwMode="auto">
          <a:xfrm flipV="1">
            <a:off x="5734050" y="1898650"/>
            <a:ext cx="636588" cy="2206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Text Box 33"/>
          <p:cNvSpPr txBox="1">
            <a:spLocks noChangeArrowheads="1"/>
          </p:cNvSpPr>
          <p:nvPr/>
        </p:nvSpPr>
        <p:spPr bwMode="auto">
          <a:xfrm>
            <a:off x="815975" y="51133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16393" name="Text Box 34"/>
          <p:cNvSpPr txBox="1">
            <a:spLocks noChangeArrowheads="1"/>
          </p:cNvSpPr>
          <p:nvPr/>
        </p:nvSpPr>
        <p:spPr bwMode="auto">
          <a:xfrm>
            <a:off x="3500438" y="62992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16394" name="Text Box 35"/>
          <p:cNvSpPr txBox="1">
            <a:spLocks noChangeArrowheads="1"/>
          </p:cNvSpPr>
          <p:nvPr/>
        </p:nvSpPr>
        <p:spPr bwMode="auto">
          <a:xfrm>
            <a:off x="5624513" y="4583113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16395" name="Text Box 36"/>
          <p:cNvSpPr txBox="1">
            <a:spLocks noChangeArrowheads="1"/>
          </p:cNvSpPr>
          <p:nvPr/>
        </p:nvSpPr>
        <p:spPr bwMode="auto">
          <a:xfrm>
            <a:off x="7902575" y="45466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16396" name="AutoShape 37"/>
          <p:cNvSpPr>
            <a:spLocks noChangeArrowheads="1"/>
          </p:cNvSpPr>
          <p:nvPr/>
        </p:nvSpPr>
        <p:spPr bwMode="auto">
          <a:xfrm rot="1625099">
            <a:off x="5470525" y="2806700"/>
            <a:ext cx="2503488" cy="173038"/>
          </a:xfrm>
          <a:prstGeom prst="leftArrow">
            <a:avLst>
              <a:gd name="adj1" fmla="val 27083"/>
              <a:gd name="adj2" fmla="val 410994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397" name="Oval 38"/>
          <p:cNvSpPr>
            <a:spLocks noChangeArrowheads="1"/>
          </p:cNvSpPr>
          <p:nvPr/>
        </p:nvSpPr>
        <p:spPr bwMode="auto">
          <a:xfrm>
            <a:off x="7131050" y="345916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398" name="Text Box 39"/>
          <p:cNvSpPr txBox="1">
            <a:spLocks noChangeArrowheads="1"/>
          </p:cNvSpPr>
          <p:nvPr/>
        </p:nvSpPr>
        <p:spPr bwMode="auto">
          <a:xfrm>
            <a:off x="7083425" y="3516313"/>
            <a:ext cx="21939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16399" name="AutoShape 40"/>
          <p:cNvSpPr>
            <a:spLocks noChangeArrowheads="1"/>
          </p:cNvSpPr>
          <p:nvPr/>
        </p:nvSpPr>
        <p:spPr bwMode="auto">
          <a:xfrm rot="8870696">
            <a:off x="1806575" y="2901950"/>
            <a:ext cx="2674938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0" name="Oval 41"/>
          <p:cNvSpPr>
            <a:spLocks noChangeArrowheads="1"/>
          </p:cNvSpPr>
          <p:nvPr/>
        </p:nvSpPr>
        <p:spPr bwMode="auto">
          <a:xfrm>
            <a:off x="-28575" y="3379788"/>
            <a:ext cx="2582863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1" name="Text Box 42"/>
          <p:cNvSpPr txBox="1">
            <a:spLocks noChangeArrowheads="1"/>
          </p:cNvSpPr>
          <p:nvPr/>
        </p:nvSpPr>
        <p:spPr bwMode="auto">
          <a:xfrm>
            <a:off x="268288" y="3354388"/>
            <a:ext cx="2386012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16402" name="AutoShape 43"/>
          <p:cNvSpPr>
            <a:spLocks noChangeArrowheads="1"/>
          </p:cNvSpPr>
          <p:nvPr/>
        </p:nvSpPr>
        <p:spPr bwMode="auto">
          <a:xfrm rot="6509047">
            <a:off x="3015457" y="3471069"/>
            <a:ext cx="2484437" cy="180975"/>
          </a:xfrm>
          <a:prstGeom prst="leftArrow">
            <a:avLst>
              <a:gd name="adj1" fmla="val 27083"/>
              <a:gd name="adj2" fmla="val 323563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3" name="Oval 44"/>
          <p:cNvSpPr>
            <a:spLocks noChangeArrowheads="1"/>
          </p:cNvSpPr>
          <p:nvPr/>
        </p:nvSpPr>
        <p:spPr bwMode="auto">
          <a:xfrm>
            <a:off x="2633663" y="4787900"/>
            <a:ext cx="2595562" cy="1531938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4" name="Text Box 45"/>
          <p:cNvSpPr txBox="1">
            <a:spLocks noChangeArrowheads="1"/>
          </p:cNvSpPr>
          <p:nvPr/>
        </p:nvSpPr>
        <p:spPr bwMode="auto">
          <a:xfrm>
            <a:off x="2924175" y="4768850"/>
            <a:ext cx="2192338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16405" name="AutoShape 48"/>
          <p:cNvSpPr>
            <a:spLocks noChangeArrowheads="1"/>
          </p:cNvSpPr>
          <p:nvPr/>
        </p:nvSpPr>
        <p:spPr bwMode="auto">
          <a:xfrm rot="14960619" flipH="1">
            <a:off x="4460876" y="3278187"/>
            <a:ext cx="2144712" cy="188913"/>
          </a:xfrm>
          <a:prstGeom prst="leftArrow">
            <a:avLst>
              <a:gd name="adj1" fmla="val 27083"/>
              <a:gd name="adj2" fmla="val 32250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6" name="Oval 51"/>
          <p:cNvSpPr>
            <a:spLocks noChangeArrowheads="1"/>
          </p:cNvSpPr>
          <p:nvPr/>
        </p:nvSpPr>
        <p:spPr bwMode="auto">
          <a:xfrm>
            <a:off x="4767263" y="351631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6407" name="Text Box 52"/>
          <p:cNvSpPr txBox="1">
            <a:spLocks noChangeArrowheads="1"/>
          </p:cNvSpPr>
          <p:nvPr/>
        </p:nvSpPr>
        <p:spPr bwMode="auto">
          <a:xfrm>
            <a:off x="4797425" y="3543300"/>
            <a:ext cx="2039938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sp>
        <p:nvSpPr>
          <p:cNvPr id="16408" name="左右箭头 44"/>
          <p:cNvSpPr>
            <a:spLocks noChangeArrowheads="1"/>
          </p:cNvSpPr>
          <p:nvPr/>
        </p:nvSpPr>
        <p:spPr bwMode="auto">
          <a:xfrm>
            <a:off x="1757363" y="2100263"/>
            <a:ext cx="1728787" cy="246062"/>
          </a:xfrm>
          <a:prstGeom prst="leftRightArrow">
            <a:avLst>
              <a:gd name="adj1" fmla="val 50000"/>
              <a:gd name="adj2" fmla="val 50091"/>
            </a:avLst>
          </a:prstGeom>
          <a:solidFill>
            <a:srgbClr val="516F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1640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895475"/>
            <a:ext cx="8588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854200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1" name="矩形 3"/>
          <p:cNvSpPr>
            <a:spLocks noChangeArrowheads="1"/>
          </p:cNvSpPr>
          <p:nvPr/>
        </p:nvSpPr>
        <p:spPr bwMode="auto">
          <a:xfrm>
            <a:off x="4565650" y="1017588"/>
            <a:ext cx="3535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R1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R2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编写路由表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41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3271838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524375"/>
            <a:ext cx="6064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322738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3197225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6" name="矩形 61"/>
          <p:cNvSpPr>
            <a:spLocks noChangeArrowheads="1"/>
          </p:cNvSpPr>
          <p:nvPr/>
        </p:nvSpPr>
        <p:spPr bwMode="auto">
          <a:xfrm>
            <a:off x="2290763" y="171291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17" name="矩形 62"/>
          <p:cNvSpPr>
            <a:spLocks noChangeArrowheads="1"/>
          </p:cNvSpPr>
          <p:nvPr/>
        </p:nvSpPr>
        <p:spPr bwMode="auto">
          <a:xfrm>
            <a:off x="4652963" y="1714500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4"/>
          <p:cNvGrpSpPr>
            <a:grpSpLocks/>
          </p:cNvGrpSpPr>
          <p:nvPr/>
        </p:nvGrpSpPr>
        <p:grpSpPr bwMode="auto">
          <a:xfrm>
            <a:off x="169863" y="2035175"/>
            <a:ext cx="1511300" cy="738188"/>
            <a:chOff x="2592" y="1200"/>
            <a:chExt cx="2400" cy="1584"/>
          </a:xfrm>
        </p:grpSpPr>
        <p:grpSp>
          <p:nvGrpSpPr>
            <p:cNvPr id="17484" name="Group 5"/>
            <p:cNvGrpSpPr>
              <a:grpSpLocks/>
            </p:cNvGrpSpPr>
            <p:nvPr/>
          </p:nvGrpSpPr>
          <p:grpSpPr bwMode="auto">
            <a:xfrm>
              <a:off x="2606" y="1231"/>
              <a:ext cx="2386" cy="1553"/>
              <a:chOff x="3134" y="1375"/>
              <a:chExt cx="2386" cy="1553"/>
            </a:xfrm>
          </p:grpSpPr>
          <p:sp>
            <p:nvSpPr>
              <p:cNvPr id="17494" name="Oval 6"/>
              <p:cNvSpPr>
                <a:spLocks noChangeArrowheads="1"/>
              </p:cNvSpPr>
              <p:nvPr/>
            </p:nvSpPr>
            <p:spPr bwMode="auto">
              <a:xfrm>
                <a:off x="3959" y="1375"/>
                <a:ext cx="1026" cy="62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495" name="Oval 7"/>
              <p:cNvSpPr>
                <a:spLocks noChangeArrowheads="1"/>
              </p:cNvSpPr>
              <p:nvPr/>
            </p:nvSpPr>
            <p:spPr bwMode="auto">
              <a:xfrm>
                <a:off x="3380" y="1548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496" name="Oval 8"/>
              <p:cNvSpPr>
                <a:spLocks noChangeArrowheads="1"/>
              </p:cNvSpPr>
              <p:nvPr/>
            </p:nvSpPr>
            <p:spPr bwMode="auto">
              <a:xfrm>
                <a:off x="3134" y="1940"/>
                <a:ext cx="521" cy="502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497" name="Oval 9"/>
              <p:cNvSpPr>
                <a:spLocks noChangeArrowheads="1"/>
              </p:cNvSpPr>
              <p:nvPr/>
            </p:nvSpPr>
            <p:spPr bwMode="auto">
              <a:xfrm>
                <a:off x="3293" y="2175"/>
                <a:ext cx="796" cy="54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498" name="Oval 10"/>
              <p:cNvSpPr>
                <a:spLocks noChangeArrowheads="1"/>
              </p:cNvSpPr>
              <p:nvPr/>
            </p:nvSpPr>
            <p:spPr bwMode="auto">
              <a:xfrm>
                <a:off x="3872" y="2269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499" name="Oval 11"/>
              <p:cNvSpPr>
                <a:spLocks noChangeArrowheads="1"/>
              </p:cNvSpPr>
              <p:nvPr/>
            </p:nvSpPr>
            <p:spPr bwMode="auto">
              <a:xfrm>
                <a:off x="4653" y="1564"/>
                <a:ext cx="751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500" name="Oval 12"/>
              <p:cNvSpPr>
                <a:spLocks noChangeArrowheads="1"/>
              </p:cNvSpPr>
              <p:nvPr/>
            </p:nvSpPr>
            <p:spPr bwMode="auto">
              <a:xfrm>
                <a:off x="4768" y="1893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501" name="Oval 13"/>
              <p:cNvSpPr>
                <a:spLocks noChangeArrowheads="1"/>
              </p:cNvSpPr>
              <p:nvPr/>
            </p:nvSpPr>
            <p:spPr bwMode="auto">
              <a:xfrm>
                <a:off x="4696" y="2003"/>
                <a:ext cx="752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7502" name="Oval 14"/>
              <p:cNvSpPr>
                <a:spLocks noChangeArrowheads="1"/>
              </p:cNvSpPr>
              <p:nvPr/>
            </p:nvSpPr>
            <p:spPr bwMode="auto">
              <a:xfrm>
                <a:off x="3568" y="1752"/>
                <a:ext cx="1547" cy="81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17485" name="Oval 15"/>
            <p:cNvSpPr>
              <a:spLocks noChangeArrowheads="1"/>
            </p:cNvSpPr>
            <p:nvPr/>
          </p:nvSpPr>
          <p:spPr bwMode="auto">
            <a:xfrm>
              <a:off x="3416" y="1200"/>
              <a:ext cx="1027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86" name="Oval 16"/>
            <p:cNvSpPr>
              <a:spLocks noChangeArrowheads="1"/>
            </p:cNvSpPr>
            <p:nvPr/>
          </p:nvSpPr>
          <p:spPr bwMode="auto">
            <a:xfrm>
              <a:off x="2838" y="1373"/>
              <a:ext cx="781" cy="62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87" name="Oval 17"/>
            <p:cNvSpPr>
              <a:spLocks noChangeArrowheads="1"/>
            </p:cNvSpPr>
            <p:nvPr/>
          </p:nvSpPr>
          <p:spPr bwMode="auto">
            <a:xfrm>
              <a:off x="2592" y="1765"/>
              <a:ext cx="520" cy="50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88" name="Oval 18"/>
            <p:cNvSpPr>
              <a:spLocks noChangeArrowheads="1"/>
            </p:cNvSpPr>
            <p:nvPr/>
          </p:nvSpPr>
          <p:spPr bwMode="auto">
            <a:xfrm>
              <a:off x="2751" y="2000"/>
              <a:ext cx="795" cy="5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89" name="Oval 19"/>
            <p:cNvSpPr>
              <a:spLocks noChangeArrowheads="1"/>
            </p:cNvSpPr>
            <p:nvPr/>
          </p:nvSpPr>
          <p:spPr bwMode="auto">
            <a:xfrm>
              <a:off x="3329" y="2094"/>
              <a:ext cx="1200" cy="65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90" name="Oval 20"/>
            <p:cNvSpPr>
              <a:spLocks noChangeArrowheads="1"/>
            </p:cNvSpPr>
            <p:nvPr/>
          </p:nvSpPr>
          <p:spPr bwMode="auto">
            <a:xfrm>
              <a:off x="4110" y="138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91" name="Oval 21"/>
            <p:cNvSpPr>
              <a:spLocks noChangeArrowheads="1"/>
            </p:cNvSpPr>
            <p:nvPr/>
          </p:nvSpPr>
          <p:spPr bwMode="auto">
            <a:xfrm>
              <a:off x="4226" y="1718"/>
              <a:ext cx="752" cy="48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92" name="Oval 22"/>
            <p:cNvSpPr>
              <a:spLocks noChangeArrowheads="1"/>
            </p:cNvSpPr>
            <p:nvPr/>
          </p:nvSpPr>
          <p:spPr bwMode="auto">
            <a:xfrm>
              <a:off x="4153" y="1827"/>
              <a:ext cx="752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493" name="Oval 23"/>
            <p:cNvSpPr>
              <a:spLocks noChangeArrowheads="1"/>
            </p:cNvSpPr>
            <p:nvPr/>
          </p:nvSpPr>
          <p:spPr bwMode="auto">
            <a:xfrm>
              <a:off x="3026" y="1576"/>
              <a:ext cx="1547" cy="81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17411" name="Text Box 24"/>
          <p:cNvSpPr txBox="1">
            <a:spLocks noChangeArrowheads="1"/>
          </p:cNvSpPr>
          <p:nvPr/>
        </p:nvSpPr>
        <p:spPr bwMode="auto">
          <a:xfrm>
            <a:off x="406400" y="214312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因特网</a:t>
            </a:r>
          </a:p>
        </p:txBody>
      </p:sp>
      <p:sp>
        <p:nvSpPr>
          <p:cNvPr id="17412" name="Oval 25"/>
          <p:cNvSpPr>
            <a:spLocks noChangeArrowheads="1"/>
          </p:cNvSpPr>
          <p:nvPr/>
        </p:nvSpPr>
        <p:spPr bwMode="auto">
          <a:xfrm>
            <a:off x="3587750" y="1887538"/>
            <a:ext cx="2625725" cy="958850"/>
          </a:xfrm>
          <a:prstGeom prst="ellipse">
            <a:avLst/>
          </a:prstGeom>
          <a:solidFill>
            <a:srgbClr val="BBD9F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13" name="Text Box 31"/>
          <p:cNvSpPr txBox="1">
            <a:spLocks noChangeArrowheads="1"/>
          </p:cNvSpPr>
          <p:nvPr/>
        </p:nvSpPr>
        <p:spPr bwMode="auto">
          <a:xfrm>
            <a:off x="6372225" y="1741488"/>
            <a:ext cx="109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大学 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7414" name="Line 32"/>
          <p:cNvSpPr>
            <a:spLocks noChangeShapeType="1"/>
          </p:cNvSpPr>
          <p:nvPr/>
        </p:nvSpPr>
        <p:spPr bwMode="auto">
          <a:xfrm flipV="1">
            <a:off x="5735638" y="2035175"/>
            <a:ext cx="636587" cy="2206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Text Box 33"/>
          <p:cNvSpPr txBox="1">
            <a:spLocks noChangeArrowheads="1"/>
          </p:cNvSpPr>
          <p:nvPr/>
        </p:nvSpPr>
        <p:spPr bwMode="auto">
          <a:xfrm>
            <a:off x="1803400" y="48387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一系</a:t>
            </a:r>
          </a:p>
        </p:txBody>
      </p:sp>
      <p:sp>
        <p:nvSpPr>
          <p:cNvPr id="17416" name="Text Box 34"/>
          <p:cNvSpPr txBox="1">
            <a:spLocks noChangeArrowheads="1"/>
          </p:cNvSpPr>
          <p:nvPr/>
        </p:nvSpPr>
        <p:spPr bwMode="auto">
          <a:xfrm>
            <a:off x="4654550" y="45434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二系</a:t>
            </a:r>
          </a:p>
        </p:txBody>
      </p:sp>
      <p:sp>
        <p:nvSpPr>
          <p:cNvPr id="17417" name="Text Box 35"/>
          <p:cNvSpPr txBox="1">
            <a:spLocks noChangeArrowheads="1"/>
          </p:cNvSpPr>
          <p:nvPr/>
        </p:nvSpPr>
        <p:spPr bwMode="auto">
          <a:xfrm>
            <a:off x="5735638" y="43592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三系</a:t>
            </a:r>
          </a:p>
        </p:txBody>
      </p:sp>
      <p:sp>
        <p:nvSpPr>
          <p:cNvPr id="17418" name="Text Box 36"/>
          <p:cNvSpPr txBox="1">
            <a:spLocks noChangeArrowheads="1"/>
          </p:cNvSpPr>
          <p:nvPr/>
        </p:nvSpPr>
        <p:spPr bwMode="auto">
          <a:xfrm>
            <a:off x="7896225" y="43592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四系</a:t>
            </a:r>
          </a:p>
        </p:txBody>
      </p:sp>
      <p:sp>
        <p:nvSpPr>
          <p:cNvPr id="17419" name="AutoShape 37"/>
          <p:cNvSpPr>
            <a:spLocks noChangeArrowheads="1"/>
          </p:cNvSpPr>
          <p:nvPr/>
        </p:nvSpPr>
        <p:spPr bwMode="auto">
          <a:xfrm rot="1625099">
            <a:off x="5472113" y="2943225"/>
            <a:ext cx="2503487" cy="173038"/>
          </a:xfrm>
          <a:prstGeom prst="leftArrow">
            <a:avLst>
              <a:gd name="adj1" fmla="val 27083"/>
              <a:gd name="adj2" fmla="val 410994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0" name="Oval 38"/>
          <p:cNvSpPr>
            <a:spLocks noChangeArrowheads="1"/>
          </p:cNvSpPr>
          <p:nvPr/>
        </p:nvSpPr>
        <p:spPr bwMode="auto">
          <a:xfrm>
            <a:off x="7167563" y="350996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1" name="Text Box 39"/>
          <p:cNvSpPr txBox="1">
            <a:spLocks noChangeArrowheads="1"/>
          </p:cNvSpPr>
          <p:nvPr/>
        </p:nvSpPr>
        <p:spPr bwMode="auto">
          <a:xfrm>
            <a:off x="7246938" y="3663950"/>
            <a:ext cx="1674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206.0.71.192/26</a:t>
            </a:r>
          </a:p>
        </p:txBody>
      </p:sp>
      <p:sp>
        <p:nvSpPr>
          <p:cNvPr id="17422" name="AutoShape 40"/>
          <p:cNvSpPr>
            <a:spLocks noChangeArrowheads="1"/>
          </p:cNvSpPr>
          <p:nvPr/>
        </p:nvSpPr>
        <p:spPr bwMode="auto">
          <a:xfrm rot="8870696">
            <a:off x="1808163" y="3038475"/>
            <a:ext cx="2674937" cy="184150"/>
          </a:xfrm>
          <a:prstGeom prst="leftArrow">
            <a:avLst>
              <a:gd name="adj1" fmla="val 27083"/>
              <a:gd name="adj2" fmla="val 412642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3" name="Oval 41"/>
          <p:cNvSpPr>
            <a:spLocks noChangeArrowheads="1"/>
          </p:cNvSpPr>
          <p:nvPr/>
        </p:nvSpPr>
        <p:spPr bwMode="auto">
          <a:xfrm>
            <a:off x="11113" y="3509963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4" name="Text Box 42"/>
          <p:cNvSpPr txBox="1">
            <a:spLocks noChangeArrowheads="1"/>
          </p:cNvSpPr>
          <p:nvPr/>
        </p:nvSpPr>
        <p:spPr bwMode="auto">
          <a:xfrm>
            <a:off x="150813" y="3441700"/>
            <a:ext cx="219233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206.0.68.0/25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206.0.68.128/25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206.0.69.0/25</a:t>
            </a:r>
          </a:p>
          <a:p>
            <a:pPr eaLnBrk="1" hangingPunct="1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206.0.69.128/25</a:t>
            </a:r>
          </a:p>
        </p:txBody>
      </p:sp>
      <p:sp>
        <p:nvSpPr>
          <p:cNvPr id="17425" name="AutoShape 43"/>
          <p:cNvSpPr>
            <a:spLocks noChangeArrowheads="1"/>
          </p:cNvSpPr>
          <p:nvPr/>
        </p:nvSpPr>
        <p:spPr bwMode="auto">
          <a:xfrm rot="7490917">
            <a:off x="3193256" y="3259932"/>
            <a:ext cx="2143125" cy="188912"/>
          </a:xfrm>
          <a:prstGeom prst="leftArrow">
            <a:avLst>
              <a:gd name="adj1" fmla="val 27083"/>
              <a:gd name="adj2" fmla="val 322270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6" name="Oval 44"/>
          <p:cNvSpPr>
            <a:spLocks noChangeArrowheads="1"/>
          </p:cNvSpPr>
          <p:nvPr/>
        </p:nvSpPr>
        <p:spPr bwMode="auto">
          <a:xfrm>
            <a:off x="2555875" y="3509963"/>
            <a:ext cx="2384425" cy="1403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7" name="Text Box 45"/>
          <p:cNvSpPr txBox="1">
            <a:spLocks noChangeArrowheads="1"/>
          </p:cNvSpPr>
          <p:nvPr/>
        </p:nvSpPr>
        <p:spPr bwMode="auto">
          <a:xfrm>
            <a:off x="2952750" y="3613150"/>
            <a:ext cx="1676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206.0.70.64/26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206.0.70.128/26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206.0.70.192/26</a:t>
            </a:r>
          </a:p>
        </p:txBody>
      </p:sp>
      <p:sp>
        <p:nvSpPr>
          <p:cNvPr id="17428" name="AutoShape 48"/>
          <p:cNvSpPr>
            <a:spLocks noChangeArrowheads="1"/>
          </p:cNvSpPr>
          <p:nvPr/>
        </p:nvSpPr>
        <p:spPr bwMode="auto">
          <a:xfrm rot="14362323" flipH="1">
            <a:off x="4699000" y="3308350"/>
            <a:ext cx="2144713" cy="188913"/>
          </a:xfrm>
          <a:prstGeom prst="leftArrow">
            <a:avLst>
              <a:gd name="adj1" fmla="val 27083"/>
              <a:gd name="adj2" fmla="val 322507"/>
            </a:avLst>
          </a:prstGeom>
          <a:solidFill>
            <a:srgbClr val="66CCFF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29" name="Oval 51"/>
          <p:cNvSpPr>
            <a:spLocks noChangeArrowheads="1"/>
          </p:cNvSpPr>
          <p:nvPr/>
        </p:nvSpPr>
        <p:spPr bwMode="auto">
          <a:xfrm>
            <a:off x="5021263" y="3509963"/>
            <a:ext cx="1987550" cy="8874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7430" name="Text Box 52"/>
          <p:cNvSpPr txBox="1">
            <a:spLocks noChangeArrowheads="1"/>
          </p:cNvSpPr>
          <p:nvPr/>
        </p:nvSpPr>
        <p:spPr bwMode="auto">
          <a:xfrm>
            <a:off x="5180013" y="3663950"/>
            <a:ext cx="156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206.0.71.0/26</a:t>
            </a:r>
          </a:p>
          <a:p>
            <a:pPr eaLnBrk="1" hangingPunct="1"/>
            <a:r>
              <a:rPr kumimoji="1" lang="en-US" altLang="zh-CN" sz="1800">
                <a:solidFill>
                  <a:srgbClr val="000066"/>
                </a:solidFill>
                <a:latin typeface="Times New Roman" panose="02020603050405020304" pitchFamily="18" charset="0"/>
              </a:rPr>
              <a:t>206.0.71.64/26</a:t>
            </a:r>
          </a:p>
        </p:txBody>
      </p:sp>
      <p:pic>
        <p:nvPicPr>
          <p:cNvPr id="174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990725"/>
            <a:ext cx="860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2" name="左右箭头 2"/>
          <p:cNvSpPr>
            <a:spLocks noChangeArrowheads="1"/>
          </p:cNvSpPr>
          <p:nvPr/>
        </p:nvSpPr>
        <p:spPr bwMode="auto">
          <a:xfrm>
            <a:off x="1758950" y="2236788"/>
            <a:ext cx="1728788" cy="246062"/>
          </a:xfrm>
          <a:prstGeom prst="leftRightArrow">
            <a:avLst>
              <a:gd name="adj1" fmla="val 50000"/>
              <a:gd name="adj2" fmla="val 50092"/>
            </a:avLst>
          </a:prstGeom>
          <a:solidFill>
            <a:srgbClr val="516F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1743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032000"/>
            <a:ext cx="85883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4" name="矩形 61"/>
          <p:cNvSpPr>
            <a:spLocks noChangeArrowheads="1"/>
          </p:cNvSpPr>
          <p:nvPr/>
        </p:nvSpPr>
        <p:spPr bwMode="auto">
          <a:xfrm>
            <a:off x="2855913" y="1719263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R1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5" name="矩形 62"/>
          <p:cNvSpPr>
            <a:spLocks noChangeArrowheads="1"/>
          </p:cNvSpPr>
          <p:nvPr/>
        </p:nvSpPr>
        <p:spPr bwMode="auto">
          <a:xfrm>
            <a:off x="5218113" y="1720850"/>
            <a:ext cx="60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R2</a:t>
            </a:r>
            <a:endParaRPr lang="zh-CN" altLang="en-US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36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509963"/>
            <a:ext cx="6064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3298825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8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3279775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3308350"/>
            <a:ext cx="60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5030788" cy="60801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800" b="1" smtClean="0"/>
              <a:t>分析一系网络地址的特征</a:t>
            </a:r>
            <a:r>
              <a:rPr lang="en-US" altLang="zh-CN" sz="2800" b="1" smtClean="0"/>
              <a:t>…</a:t>
            </a:r>
            <a:endParaRPr lang="zh-CN" altLang="en-US" sz="2800" b="1" smtClean="0"/>
          </a:p>
        </p:txBody>
      </p:sp>
      <p:sp>
        <p:nvSpPr>
          <p:cNvPr id="17441" name="矩形 1"/>
          <p:cNvSpPr>
            <a:spLocks noChangeArrowheads="1"/>
          </p:cNvSpPr>
          <p:nvPr/>
        </p:nvSpPr>
        <p:spPr bwMode="auto">
          <a:xfrm>
            <a:off x="4211638" y="2238375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42" name="矩形 52"/>
          <p:cNvSpPr>
            <a:spLocks noChangeArrowheads="1"/>
          </p:cNvSpPr>
          <p:nvPr/>
        </p:nvSpPr>
        <p:spPr bwMode="auto">
          <a:xfrm>
            <a:off x="2251075" y="3165475"/>
            <a:ext cx="385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c1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43" name="矩形 53"/>
          <p:cNvSpPr>
            <a:spLocks noChangeArrowheads="1"/>
          </p:cNvSpPr>
          <p:nvPr/>
        </p:nvSpPr>
        <p:spPr bwMode="auto">
          <a:xfrm>
            <a:off x="3987800" y="2927350"/>
            <a:ext cx="38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c2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44" name="矩形 54"/>
          <p:cNvSpPr>
            <a:spLocks noChangeArrowheads="1"/>
          </p:cNvSpPr>
          <p:nvPr/>
        </p:nvSpPr>
        <p:spPr bwMode="auto">
          <a:xfrm>
            <a:off x="5649913" y="2978150"/>
            <a:ext cx="455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c23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45" name="矩形 56"/>
          <p:cNvSpPr>
            <a:spLocks noChangeArrowheads="1"/>
          </p:cNvSpPr>
          <p:nvPr/>
        </p:nvSpPr>
        <p:spPr bwMode="auto">
          <a:xfrm>
            <a:off x="4791075" y="2422525"/>
            <a:ext cx="40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600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22</a:t>
            </a:r>
            <a:endParaRPr lang="zh-CN" altLang="en-US" sz="1800" i="1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8" name="Group 3"/>
          <p:cNvGraphicFramePr>
            <a:graphicFrameLocks noGrp="1"/>
          </p:cNvGraphicFramePr>
          <p:nvPr/>
        </p:nvGraphicFramePr>
        <p:xfrm>
          <a:off x="42863" y="5227638"/>
          <a:ext cx="9144000" cy="1295400"/>
        </p:xfrm>
        <a:graphic>
          <a:graphicData uri="http://schemas.openxmlformats.org/drawingml/2006/table">
            <a:tbl>
              <a:tblPr/>
              <a:tblGrid>
                <a:gridCol w="1908175"/>
                <a:gridCol w="2159000"/>
                <a:gridCol w="1944688"/>
                <a:gridCol w="2016125"/>
                <a:gridCol w="1116012"/>
              </a:tblGrid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destionation</a:t>
                      </a:r>
                      <a:endParaRPr kumimoji="0" lang="en-US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Netmask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gateway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interface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metric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206.0.68.0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/25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206.68.128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/25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206.0.69.0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/25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206.69.128.0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/25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rc1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r21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3384550" cy="60801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800" b="1" smtClean="0"/>
              <a:t>一系网络地址聚合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323850" y="1916113"/>
            <a:ext cx="72358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206.0.68.0/25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206.0.10001000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</p:txBody>
      </p:sp>
      <p:sp>
        <p:nvSpPr>
          <p:cNvPr id="18436" name="矩形 63"/>
          <p:cNvSpPr>
            <a:spLocks noChangeArrowheads="1"/>
          </p:cNvSpPr>
          <p:nvPr/>
        </p:nvSpPr>
        <p:spPr bwMode="auto">
          <a:xfrm>
            <a:off x="323850" y="3617913"/>
            <a:ext cx="72263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206.0.68.128/25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206.0.10001000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.1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</p:txBody>
      </p:sp>
      <p:sp>
        <p:nvSpPr>
          <p:cNvPr id="18437" name="矩形 2"/>
          <p:cNvSpPr>
            <a:spLocks noChangeArrowheads="1"/>
          </p:cNvSpPr>
          <p:nvPr/>
        </p:nvSpPr>
        <p:spPr bwMode="auto">
          <a:xfrm>
            <a:off x="5688013" y="5662613"/>
            <a:ext cx="2452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000066"/>
                </a:solidFill>
                <a:latin typeface="Times New Roman" panose="02020603050405020304" pitchFamily="18" charset="0"/>
              </a:rPr>
              <a:t>206.0.68.0/24</a:t>
            </a:r>
            <a:endParaRPr lang="zh-CN" altLang="en-US" sz="3200"/>
          </a:p>
        </p:txBody>
      </p:sp>
      <p:sp>
        <p:nvSpPr>
          <p:cNvPr id="18438" name="矩形 1"/>
          <p:cNvSpPr>
            <a:spLocks noChangeArrowheads="1"/>
          </p:cNvSpPr>
          <p:nvPr/>
        </p:nvSpPr>
        <p:spPr bwMode="auto">
          <a:xfrm>
            <a:off x="323850" y="2747963"/>
            <a:ext cx="72358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206.0.68.0/25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206.0.10001000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</p:txBody>
      </p:sp>
      <p:sp>
        <p:nvSpPr>
          <p:cNvPr id="18439" name="矩形 63"/>
          <p:cNvSpPr>
            <a:spLocks noChangeArrowheads="1"/>
          </p:cNvSpPr>
          <p:nvPr/>
        </p:nvSpPr>
        <p:spPr bwMode="auto">
          <a:xfrm>
            <a:off x="333375" y="4532313"/>
            <a:ext cx="72263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206.0.68.128/25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206.0.10001000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.1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65"/>
          <p:cNvSpPr>
            <a:spLocks noChangeArrowheads="1"/>
          </p:cNvSpPr>
          <p:nvPr/>
        </p:nvSpPr>
        <p:spPr bwMode="auto">
          <a:xfrm>
            <a:off x="365125" y="1785938"/>
            <a:ext cx="72199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206.0.69.0/25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206.0.10001001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</p:txBody>
      </p:sp>
      <p:sp>
        <p:nvSpPr>
          <p:cNvPr id="19459" name="矩形 67"/>
          <p:cNvSpPr>
            <a:spLocks noChangeArrowheads="1"/>
          </p:cNvSpPr>
          <p:nvPr/>
        </p:nvSpPr>
        <p:spPr bwMode="auto">
          <a:xfrm>
            <a:off x="365125" y="3357563"/>
            <a:ext cx="79073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206.0.69.128/25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206.0.10001001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.1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0000000</a:t>
            </a:r>
          </a:p>
        </p:txBody>
      </p:sp>
      <p:sp>
        <p:nvSpPr>
          <p:cNvPr id="19460" name="矩形 70"/>
          <p:cNvSpPr>
            <a:spLocks noChangeArrowheads="1"/>
          </p:cNvSpPr>
          <p:nvPr/>
        </p:nvSpPr>
        <p:spPr bwMode="auto">
          <a:xfrm>
            <a:off x="5981700" y="5673725"/>
            <a:ext cx="24526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1" lang="en-US" altLang="zh-CN" sz="3200">
                <a:solidFill>
                  <a:srgbClr val="000066"/>
                </a:solidFill>
                <a:latin typeface="Times New Roman" panose="02020603050405020304" pitchFamily="18" charset="0"/>
              </a:rPr>
              <a:t>206.0.69.0/24</a:t>
            </a:r>
            <a:endParaRPr lang="zh-CN" altLang="en-US" sz="3200"/>
          </a:p>
        </p:txBody>
      </p:sp>
      <p:sp>
        <p:nvSpPr>
          <p:cNvPr id="19461" name="矩形 65"/>
          <p:cNvSpPr>
            <a:spLocks noChangeArrowheads="1"/>
          </p:cNvSpPr>
          <p:nvPr/>
        </p:nvSpPr>
        <p:spPr bwMode="auto">
          <a:xfrm>
            <a:off x="379413" y="2536825"/>
            <a:ext cx="72199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206.0.69.0/25    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206.0.10001001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.0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</p:txBody>
      </p:sp>
      <p:sp>
        <p:nvSpPr>
          <p:cNvPr id="19462" name="矩形 67"/>
          <p:cNvSpPr>
            <a:spLocks noChangeArrowheads="1"/>
          </p:cNvSpPr>
          <p:nvPr/>
        </p:nvSpPr>
        <p:spPr bwMode="auto">
          <a:xfrm>
            <a:off x="379413" y="4184650"/>
            <a:ext cx="79073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206.0.69.128/25  </a:t>
            </a:r>
            <a:r>
              <a:rPr kumimoji="1" lang="en-US" altLang="zh-CN" sz="3000">
                <a:solidFill>
                  <a:srgbClr val="FF0000"/>
                </a:solidFill>
                <a:latin typeface="Times New Roman" panose="02020603050405020304" pitchFamily="18" charset="0"/>
              </a:rPr>
              <a:t>206.0.10001001</a:t>
            </a:r>
            <a:r>
              <a:rPr kumimoji="1"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.1</a:t>
            </a:r>
            <a:r>
              <a:rPr kumimoji="1" lang="en-US" altLang="zh-CN" sz="3000" u="sng">
                <a:solidFill>
                  <a:schemeClr val="tx1"/>
                </a:solidFill>
                <a:latin typeface="Times New Roman" panose="02020603050405020304" pitchFamily="18" charset="0"/>
              </a:rPr>
              <a:t>1111111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39750" y="908050"/>
            <a:ext cx="3384550" cy="608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b="1" kern="0" dirty="0" smtClean="0"/>
              <a:t>一系网络地址聚合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++ 初步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++ 初步" id="{6DFD752B-3019-43AF-9E16-2C17FB180799}" vid="{28EDF487-3E81-4BC9-9874-6D6B42F827F9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7165</TotalTime>
  <Words>1598</Words>
  <Application>Microsoft Office PowerPoint</Application>
  <PresentationFormat>全屏显示(4:3)</PresentationFormat>
  <Paragraphs>494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黑体</vt:lpstr>
      <vt:lpstr>Arial</vt:lpstr>
      <vt:lpstr>宋体</vt:lpstr>
      <vt:lpstr>Times New Roman</vt:lpstr>
      <vt:lpstr>Verdana</vt:lpstr>
      <vt:lpstr>Wingdings</vt:lpstr>
      <vt:lpstr>楷体_GB2312</vt:lpstr>
      <vt:lpstr>华文隶书</vt:lpstr>
      <vt:lpstr>-apple-system</vt:lpstr>
      <vt:lpstr>Tahoma</vt:lpstr>
      <vt:lpstr>自定义设计方案</vt:lpstr>
      <vt:lpstr>1_自定义设计方案</vt:lpstr>
      <vt:lpstr>C++ 初步</vt:lpstr>
      <vt:lpstr>2_自定义设计方案</vt:lpstr>
      <vt:lpstr>Microsoft Visio 2003-2010 绘图</vt:lpstr>
      <vt:lpstr>Microsoft Visio 绘图</vt:lpstr>
      <vt:lpstr>PowerPoint 演示文稿</vt:lpstr>
      <vt:lpstr> 无分类域间路由选择  CIDR (Classless Inter-Domain Routing)</vt:lpstr>
      <vt:lpstr>PowerPoint 演示文稿</vt:lpstr>
      <vt:lpstr>PowerPoint 演示文稿</vt:lpstr>
      <vt:lpstr>无分类的两级编址 </vt:lpstr>
      <vt:lpstr>CIDR 地址块划分举例 </vt:lpstr>
      <vt:lpstr>分析一系网络地址的特征…</vt:lpstr>
      <vt:lpstr>一系网络地址聚合</vt:lpstr>
      <vt:lpstr>PowerPoint 演示文稿</vt:lpstr>
      <vt:lpstr>分析一系网络地址的特征…</vt:lpstr>
      <vt:lpstr>PowerPoint 演示文稿</vt:lpstr>
      <vt:lpstr>PowerPoint 演示文稿</vt:lpstr>
      <vt:lpstr>分析二系网络地址的特征…</vt:lpstr>
      <vt:lpstr>PowerPoint 演示文稿</vt:lpstr>
      <vt:lpstr>PowerPoint 演示文稿</vt:lpstr>
      <vt:lpstr>分析大学X网络地址的特征…</vt:lpstr>
      <vt:lpstr>PowerPoint 演示文稿</vt:lpstr>
      <vt:lpstr>CIDR 地址块划分举例 </vt:lpstr>
      <vt:lpstr>PowerPoint 演示文稿</vt:lpstr>
      <vt:lpstr>最长前缀匹配</vt:lpstr>
      <vt:lpstr>最长前缀匹配</vt:lpstr>
      <vt:lpstr>PowerPoint 演示文稿</vt:lpstr>
      <vt:lpstr>PowerPoint 演示文稿</vt:lpstr>
      <vt:lpstr>最长前缀匹配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例1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NTKO</cp:lastModifiedBy>
  <cp:revision>1215</cp:revision>
  <dcterms:created xsi:type="dcterms:W3CDTF">1601-01-01T00:00:00Z</dcterms:created>
  <dcterms:modified xsi:type="dcterms:W3CDTF">2022-08-21T05:45:02Z</dcterms:modified>
</cp:coreProperties>
</file>